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31" r:id="rId16"/>
    <p:sldId id="346" r:id="rId17"/>
    <p:sldId id="347" r:id="rId18"/>
    <p:sldId id="348" r:id="rId19"/>
    <p:sldId id="349" r:id="rId20"/>
    <p:sldId id="360" r:id="rId21"/>
    <p:sldId id="361" r:id="rId22"/>
    <p:sldId id="345" r:id="rId23"/>
    <p:sldId id="351" r:id="rId24"/>
    <p:sldId id="350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</p:sldIdLst>
  <p:sldSz cx="9144000" cy="6858000" type="screen4x3"/>
  <p:notesSz cx="9144000" cy="6858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0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02:24:0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1342 130 24575,'-44'-3'0,"-1"-3"0,2-1 0,-1-2 0,-54-19 0,56 15 0,0 2 0,0 2 0,-1 1 0,-1 3 0,-49-1 0,-88-6 0,0 0 0,20 19 0,140-4 0,-1 1 0,1 0 0,0 2 0,0 0 0,-27 13 0,43-16 0,-1 0 0,1 1 0,0-1 0,0 1 0,0 0 0,0 0 0,1 1 0,0-1 0,-1 1 0,2 0 0,-1 0 0,1 1 0,-1-1 0,2 1 0,-1-1 0,0 1 0,1 0 0,0 0 0,1 0 0,-2 12 0,0 8 0,1 1 0,1 0 0,5 45 0,-1-9 0,-3-16 0,0-12 0,6 60 0,-4-83 0,0-1 0,1 0 0,0 0 0,1 0 0,0 0 0,1-1 0,0 1 0,0-1 0,10 13 0,35 46 0,-32-41 0,1-1 0,1-1 0,2 0 0,48 43 0,-42-49 0,1-1 0,1-1 0,0-2 0,2-1 0,0-1 0,0-2 0,36 9 0,419 107 0,-409-116 0,138 6 0,81-20 0,-142-1 0,-45 4 0,117-4 0,-224 3 0,0 0 0,-1-1 0,1 1 0,-1 0 0,1-1 0,0 0 0,-1 1 0,1-1 0,-1 0 0,1-1 0,-1 1 0,0 0 0,1-1 0,-1 1 0,0-1 0,0 1 0,0-1 0,0 0 0,0 0 0,-1 0 0,1 0 0,0-1 0,-1 1 0,0 0 0,1-1 0,-1 1 0,0 0 0,0-1 0,-1 0 0,1 1 0,0-1 0,0-3 0,0-9 0,-1 0 0,0 0 0,0 0 0,-6-28 0,0-7 0,2 5 0,-3 0 0,-2 1 0,-26-81 0,8 49 0,-3 1 0,-4 1 0,-70-113 0,99 179 0,-1 1 0,0-1 0,-1 1 0,1 1 0,-1-1 0,-1 1 0,1 0 0,-1 1 0,0 0 0,0 0 0,-1 0 0,0 1 0,1 1 0,-1 0 0,0 0 0,-1 0 0,-17-2 0,-12 1 0,0 1 0,0 2 0,-44 5 0,11-1 0,-50 0 0,-238-3 0,357 0-65,-1 0 0,0 0 0,1 0 0,-1 0 0,0-1 0,1 1 0,-1-1 0,1 0 0,-1 0 0,1 0 0,-1-1 0,1 1 0,0-1 0,0 0 0,-1 0 0,1 0 0,1 0 0,-1 0 0,0-1 0,-4-4 0,0-9-6761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02:24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1 925 24575,'30'1'0,"0"-1"0,0-1 0,0-2 0,0-1 0,-1-1 0,1-1 0,-1-2 0,30-12 0,324-172 0,-137 65 0,215-84 0,-321 156 0,199-51 0,211 4 0,-186 70 0,-50 7 0,-53 4 0,280 13 0,-338 9 0,-34 13 0,5-1 0,-150-11 0,-1 1 0,0 0 0,1 2 0,22 7 0,-17-4 0,54 8 0,-51-12 0,0 2 0,0 1 0,-1 1 0,0 2 0,0 1 0,35 19 0,166 106 0,-163-93 0,-42-23 2,-2 1 1,0 1-1,-1 1 0,-2 1 0,0 1 0,24 36 0,25 28-1382,-58-75-5446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02:24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24575,'22'2'0,"-1"1"0,0 1 0,0 1 0,-1 0 0,1 2 0,-1 1 0,27 13 0,17 6 0,-4 1 0,-45-20 0,-1 0 0,1-2 0,0 0 0,1-1 0,23 5 0,-36-9 0,-1-1 0,0 0 0,1 0 0,-1 0 0,0 0 0,1-1 0,-1 1 0,1 0 0,-1-1 0,0 0 0,0 0 0,1 0 0,-1 0 0,0 0 0,0 0 0,0 0 0,0 0 0,0-1 0,0 1 0,-1-1 0,1 0 0,0 1 0,-1-1 0,1 0 0,-1 0 0,0 0 0,0 0 0,1 0 0,-1-1 0,-1 1 0,1 0 0,0 0 0,0-1 0,-1 1 0,1 0 0,-1-1 0,0-2 0,2-12 0,0-1 0,-2 1 0,0-1 0,-3-17 0,2 16 0,-6-253-1365,7 245-5461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2797" y="233654"/>
            <a:ext cx="385840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9113" y="233654"/>
            <a:ext cx="594577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799" y="1803833"/>
            <a:ext cx="7204400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88367" y="6433150"/>
            <a:ext cx="2305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sp>
        <p:nvSpPr>
          <p:cNvPr id="7" name="MSIPCMContentMarking" descr="{&quot;HashCode&quot;:-2012720162,&quot;Placement&quot;:&quot;Header&quot;,&quot;Top&quot;:0.0,&quot;Left&quot;:0.0,&quot;SlideWidth&quot;:720,&quot;SlideHeight&quot;:540}">
            <a:extLst>
              <a:ext uri="{FF2B5EF4-FFF2-40B4-BE49-F238E27FC236}">
                <a16:creationId xmlns:a16="http://schemas.microsoft.com/office/drawing/2014/main" id="{DEA52B5E-F9B9-D651-663C-55060FC21B5C}"/>
              </a:ext>
            </a:extLst>
          </p:cNvPr>
          <p:cNvSpPr txBox="1"/>
          <p:nvPr userDrawn="1"/>
        </p:nvSpPr>
        <p:spPr>
          <a:xfrm>
            <a:off x="0" y="0"/>
            <a:ext cx="103337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SG" sz="1000">
                <a:solidFill>
                  <a:srgbClr val="000000"/>
                </a:solidFill>
                <a:latin typeface="Calibri" panose="020F0502020204030204" pitchFamily="34" charset="0"/>
              </a:rPr>
              <a:t>Official (Open)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hyperlink" Target="http://www.youtube.com/watch?v=QIdyTlmdVW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icropython-umqtt.simpl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onny.org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download/rp2-pico-w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063" y="72704"/>
            <a:ext cx="77920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5620" algn="l"/>
              </a:tabLst>
            </a:pPr>
            <a:r>
              <a:rPr spc="125" dirty="0">
                <a:solidFill>
                  <a:srgbClr val="FFFFFF"/>
                </a:solidFill>
                <a:hlinkClick r:id="rId4"/>
              </a:rPr>
              <a:t>Overview</a:t>
            </a:r>
            <a:r>
              <a:rPr spc="60" dirty="0">
                <a:solidFill>
                  <a:srgbClr val="FFFFFF"/>
                </a:solidFill>
                <a:hlinkClick r:id="rId4"/>
              </a:rPr>
              <a:t> </a:t>
            </a:r>
            <a:r>
              <a:rPr spc="175" dirty="0">
                <a:solidFill>
                  <a:srgbClr val="FFFFFF"/>
                </a:solidFill>
                <a:hlinkClick r:id="rId4"/>
              </a:rPr>
              <a:t>of	Raspberry</a:t>
            </a:r>
            <a:r>
              <a:rPr spc="25" dirty="0">
                <a:solidFill>
                  <a:srgbClr val="FFFFFF"/>
                </a:solidFill>
                <a:hlinkClick r:id="rId4"/>
              </a:rPr>
              <a:t> </a:t>
            </a:r>
            <a:r>
              <a:rPr spc="-40" dirty="0">
                <a:solidFill>
                  <a:srgbClr val="FFFFFF"/>
                </a:solidFill>
                <a:hlinkClick r:id="rId4"/>
              </a:rPr>
              <a:t>Pi</a:t>
            </a:r>
            <a:r>
              <a:rPr spc="25" dirty="0">
                <a:solidFill>
                  <a:srgbClr val="FFFFFF"/>
                </a:solidFill>
                <a:hlinkClick r:id="rId4"/>
              </a:rPr>
              <a:t> </a:t>
            </a:r>
            <a:r>
              <a:rPr spc="80" dirty="0">
                <a:solidFill>
                  <a:srgbClr val="FFFFFF"/>
                </a:solidFill>
                <a:hlinkClick r:id="rId4"/>
              </a:rPr>
              <a:t>Pico</a:t>
            </a:r>
            <a:r>
              <a:rPr spc="30" dirty="0">
                <a:solidFill>
                  <a:srgbClr val="FFFFFF"/>
                </a:solidFill>
                <a:hlinkClick r:id="rId4"/>
              </a:rPr>
              <a:t> </a:t>
            </a:r>
            <a:r>
              <a:rPr spc="-25" dirty="0">
                <a:solidFill>
                  <a:srgbClr val="FFFFFF"/>
                </a:solidFill>
                <a:hlinkClick r:id="rId4"/>
              </a:rPr>
              <a:t>W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9352" y="2558085"/>
            <a:ext cx="5305425" cy="3834129"/>
            <a:chOff x="1919352" y="2558085"/>
            <a:chExt cx="5305425" cy="383412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352" y="2558085"/>
              <a:ext cx="5305325" cy="38339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30124" y="3548800"/>
              <a:ext cx="3230245" cy="457200"/>
            </a:xfrm>
            <a:custGeom>
              <a:avLst/>
              <a:gdLst/>
              <a:ahLst/>
              <a:cxnLst/>
              <a:rect l="l" t="t" r="r" b="b"/>
              <a:pathLst>
                <a:path w="3230245" h="457200">
                  <a:moveTo>
                    <a:pt x="0" y="76201"/>
                  </a:moveTo>
                  <a:lnTo>
                    <a:pt x="5988" y="46540"/>
                  </a:lnTo>
                  <a:lnTo>
                    <a:pt x="22318" y="22318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3153898" y="0"/>
                  </a:lnTo>
                  <a:lnTo>
                    <a:pt x="3196175" y="12802"/>
                  </a:lnTo>
                  <a:lnTo>
                    <a:pt x="3224299" y="47040"/>
                  </a:lnTo>
                  <a:lnTo>
                    <a:pt x="3230099" y="76201"/>
                  </a:lnTo>
                  <a:lnTo>
                    <a:pt x="3230099" y="380998"/>
                  </a:lnTo>
                  <a:lnTo>
                    <a:pt x="3224111" y="410659"/>
                  </a:lnTo>
                  <a:lnTo>
                    <a:pt x="3207781" y="434881"/>
                  </a:lnTo>
                  <a:lnTo>
                    <a:pt x="3183559" y="451211"/>
                  </a:lnTo>
                  <a:lnTo>
                    <a:pt x="3153898" y="457199"/>
                  </a:lnTo>
                  <a:lnTo>
                    <a:pt x="76201" y="457199"/>
                  </a:lnTo>
                  <a:lnTo>
                    <a:pt x="46540" y="451211"/>
                  </a:lnTo>
                  <a:lnTo>
                    <a:pt x="22318" y="434881"/>
                  </a:lnTo>
                  <a:lnTo>
                    <a:pt x="5988" y="410659"/>
                  </a:lnTo>
                  <a:lnTo>
                    <a:pt x="0" y="380998"/>
                  </a:lnTo>
                  <a:lnTo>
                    <a:pt x="0" y="7620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9324" y="1216283"/>
            <a:ext cx="8138159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145" dirty="0">
                <a:latin typeface="Arial"/>
                <a:cs typeface="Arial"/>
              </a:rPr>
              <a:t>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Thonny,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click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‘</a:t>
            </a:r>
            <a:r>
              <a:rPr sz="2400" b="1" spc="-10" dirty="0">
                <a:latin typeface="Arial"/>
                <a:cs typeface="Arial"/>
              </a:rPr>
              <a:t>Tools</a:t>
            </a:r>
            <a:r>
              <a:rPr sz="2400" spc="-10" dirty="0">
                <a:latin typeface="Arial"/>
                <a:cs typeface="Arial"/>
              </a:rPr>
              <a:t>’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-&gt;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‘</a:t>
            </a:r>
            <a:r>
              <a:rPr sz="2400" b="1" spc="195" dirty="0">
                <a:latin typeface="Arial"/>
                <a:cs typeface="Arial"/>
              </a:rPr>
              <a:t>Manage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packages…</a:t>
            </a:r>
            <a:r>
              <a:rPr sz="2400" spc="20" dirty="0">
                <a:latin typeface="Arial"/>
                <a:cs typeface="Arial"/>
              </a:rPr>
              <a:t>’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type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‘</a:t>
            </a:r>
            <a:r>
              <a:rPr sz="2400" b="1" spc="50" dirty="0">
                <a:latin typeface="Arial"/>
                <a:cs typeface="Arial"/>
              </a:rPr>
              <a:t>upip</a:t>
            </a:r>
            <a:r>
              <a:rPr sz="2400" spc="50" dirty="0">
                <a:latin typeface="Arial"/>
                <a:cs typeface="Arial"/>
              </a:rPr>
              <a:t>’.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76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35" dirty="0">
                <a:latin typeface="Arial"/>
                <a:cs typeface="Arial"/>
              </a:rPr>
              <a:t>Select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micropython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version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install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3767" y="6433150"/>
            <a:ext cx="167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"/>
                <a:cs typeface="Arial"/>
              </a:rPr>
              <a:t>85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1437" y="281429"/>
            <a:ext cx="7742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Install</a:t>
            </a:r>
            <a:r>
              <a:rPr spc="30" dirty="0"/>
              <a:t> </a:t>
            </a:r>
            <a:r>
              <a:rPr spc="250" dirty="0"/>
              <a:t>upip</a:t>
            </a:r>
            <a:r>
              <a:rPr spc="35" dirty="0"/>
              <a:t> </a:t>
            </a:r>
            <a:r>
              <a:rPr spc="180" dirty="0"/>
              <a:t>MicroPython</a:t>
            </a:r>
            <a:r>
              <a:rPr spc="30" dirty="0"/>
              <a:t> </a:t>
            </a:r>
            <a:r>
              <a:rPr spc="204" dirty="0"/>
              <a:t>Library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240" y="72179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Thonny</a:t>
            </a:r>
            <a:r>
              <a:rPr spc="-20" dirty="0"/>
              <a:t> </a:t>
            </a:r>
            <a:r>
              <a:rPr spc="140" dirty="0"/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397" y="604558"/>
            <a:ext cx="858393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0045" marR="643255" indent="-347980">
              <a:lnSpc>
                <a:spcPts val="2850"/>
              </a:lnSpc>
              <a:spcBef>
                <a:spcPts val="22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250" dirty="0">
                <a:latin typeface="Arial"/>
                <a:cs typeface="Arial"/>
              </a:rPr>
              <a:t>Import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90" dirty="0">
                <a:latin typeface="Arial"/>
                <a:cs typeface="Arial"/>
              </a:rPr>
              <a:t>upip </a:t>
            </a:r>
            <a:r>
              <a:rPr sz="2400" spc="180" dirty="0">
                <a:latin typeface="Arial"/>
                <a:cs typeface="Arial"/>
              </a:rPr>
              <a:t>module. </a:t>
            </a:r>
            <a:r>
              <a:rPr sz="2400" spc="175" dirty="0">
                <a:latin typeface="Arial"/>
                <a:cs typeface="Arial"/>
              </a:rPr>
              <a:t>The </a:t>
            </a:r>
            <a:r>
              <a:rPr sz="2400" spc="290" dirty="0">
                <a:latin typeface="Arial"/>
                <a:cs typeface="Arial"/>
              </a:rPr>
              <a:t>upip </a:t>
            </a:r>
            <a:r>
              <a:rPr sz="2400" spc="235" dirty="0">
                <a:latin typeface="Arial"/>
                <a:cs typeface="Arial"/>
              </a:rPr>
              <a:t>module </a:t>
            </a:r>
            <a:r>
              <a:rPr sz="2400" spc="125" dirty="0">
                <a:latin typeface="Arial"/>
                <a:cs typeface="Arial"/>
              </a:rPr>
              <a:t>is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29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version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of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Python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package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manager,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pip,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for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MicroPython.</a:t>
            </a:r>
            <a:endParaRPr sz="2400">
              <a:latin typeface="Arial"/>
              <a:cs typeface="Arial"/>
            </a:endParaRPr>
          </a:p>
          <a:p>
            <a:pPr marL="360045" marR="5080" indent="-347980">
              <a:lnSpc>
                <a:spcPts val="2850"/>
              </a:lnSpc>
              <a:buChar char="•"/>
              <a:tabLst>
                <a:tab pos="360045" algn="l"/>
                <a:tab pos="360680" algn="l"/>
              </a:tabLst>
            </a:pPr>
            <a:r>
              <a:rPr sz="2400" spc="210" dirty="0">
                <a:latin typeface="Arial"/>
                <a:cs typeface="Arial"/>
              </a:rPr>
              <a:t>Using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upip,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install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‘micropython-umqtt.simple’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60" dirty="0">
                <a:latin typeface="Arial"/>
                <a:cs typeface="Arial"/>
              </a:rPr>
              <a:t>‘/lib’ </a:t>
            </a:r>
            <a:r>
              <a:rPr sz="2400" spc="185" dirty="0">
                <a:latin typeface="Arial"/>
                <a:cs typeface="Arial"/>
              </a:rPr>
              <a:t>directory. </a:t>
            </a:r>
            <a:r>
              <a:rPr sz="2400" spc="160" dirty="0">
                <a:latin typeface="Arial"/>
                <a:cs typeface="Arial"/>
              </a:rPr>
              <a:t>This </a:t>
            </a:r>
            <a:r>
              <a:rPr sz="2400" spc="235" dirty="0">
                <a:latin typeface="Arial"/>
                <a:cs typeface="Arial"/>
              </a:rPr>
              <a:t>module </a:t>
            </a:r>
            <a:r>
              <a:rPr sz="2400" spc="125" dirty="0">
                <a:latin typeface="Arial"/>
                <a:cs typeface="Arial"/>
              </a:rPr>
              <a:t>is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210" dirty="0">
                <a:latin typeface="Arial"/>
                <a:cs typeface="Arial"/>
              </a:rPr>
              <a:t>simpliﬁed </a:t>
            </a:r>
            <a:r>
              <a:rPr sz="2400" spc="190" dirty="0">
                <a:latin typeface="Arial"/>
                <a:cs typeface="Arial"/>
              </a:rPr>
              <a:t>MQTT 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client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for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MicroPython.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125" y="2993726"/>
            <a:ext cx="8335746" cy="3063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22417" y="6433150"/>
            <a:ext cx="230504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latin typeface="Arial"/>
                <a:cs typeface="Arial"/>
              </a:rPr>
              <a:t>11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53" y="79829"/>
            <a:ext cx="8924925" cy="101219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17930" marR="5080" indent="-1205865">
              <a:lnSpc>
                <a:spcPct val="79900"/>
              </a:lnSpc>
              <a:spcBef>
                <a:spcPts val="965"/>
              </a:spcBef>
            </a:pPr>
            <a:r>
              <a:rPr spc="10" dirty="0"/>
              <a:t>Activity:</a:t>
            </a:r>
            <a:r>
              <a:rPr spc="40" dirty="0"/>
              <a:t> </a:t>
            </a:r>
            <a:r>
              <a:rPr spc="225" dirty="0"/>
              <a:t>Setup</a:t>
            </a:r>
            <a:r>
              <a:rPr spc="40" dirty="0"/>
              <a:t> </a:t>
            </a:r>
            <a:r>
              <a:rPr spc="175" dirty="0"/>
              <a:t>Raspberry</a:t>
            </a:r>
            <a:r>
              <a:rPr spc="40" dirty="0"/>
              <a:t> </a:t>
            </a:r>
            <a:r>
              <a:rPr spc="-40" dirty="0"/>
              <a:t>Pi</a:t>
            </a:r>
            <a:r>
              <a:rPr spc="45" dirty="0"/>
              <a:t> </a:t>
            </a:r>
            <a:r>
              <a:rPr spc="80" dirty="0"/>
              <a:t>Pico</a:t>
            </a:r>
            <a:r>
              <a:rPr spc="40" dirty="0"/>
              <a:t> </a:t>
            </a:r>
            <a:r>
              <a:rPr spc="-25" dirty="0"/>
              <a:t>W</a:t>
            </a:r>
            <a:r>
              <a:rPr spc="40" dirty="0"/>
              <a:t> </a:t>
            </a:r>
            <a:r>
              <a:rPr spc="-65" dirty="0"/>
              <a:t>To </a:t>
            </a:r>
            <a:r>
              <a:rPr spc="-985" dirty="0"/>
              <a:t> </a:t>
            </a:r>
            <a:r>
              <a:rPr spc="150" dirty="0"/>
              <a:t>Sense</a:t>
            </a:r>
            <a:r>
              <a:rPr spc="45" dirty="0"/>
              <a:t> </a:t>
            </a:r>
            <a:r>
              <a:rPr spc="185" dirty="0"/>
              <a:t>Environmental</a:t>
            </a:r>
            <a:r>
              <a:rPr spc="45" dirty="0"/>
              <a:t> </a:t>
            </a:r>
            <a:r>
              <a:rPr spc="3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397" y="1210157"/>
            <a:ext cx="725297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0045" marR="5080" indent="-347980">
              <a:lnSpc>
                <a:spcPts val="2850"/>
              </a:lnSpc>
              <a:spcBef>
                <a:spcPts val="22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215" dirty="0">
                <a:latin typeface="Arial"/>
                <a:cs typeface="Arial"/>
              </a:rPr>
              <a:t>Setup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190" dirty="0">
                <a:latin typeface="Arial"/>
                <a:cs typeface="Arial"/>
              </a:rPr>
              <a:t>Raspberry </a:t>
            </a:r>
            <a:r>
              <a:rPr sz="2400" spc="10" dirty="0">
                <a:latin typeface="Arial"/>
                <a:cs typeface="Arial"/>
              </a:rPr>
              <a:t>Pi </a:t>
            </a:r>
            <a:r>
              <a:rPr sz="2400" spc="135" dirty="0">
                <a:latin typeface="Arial"/>
                <a:cs typeface="Arial"/>
              </a:rPr>
              <a:t>Pico </a:t>
            </a:r>
            <a:r>
              <a:rPr sz="2400" spc="-15" dirty="0">
                <a:latin typeface="Arial"/>
                <a:cs typeface="Arial"/>
              </a:rPr>
              <a:t>W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65" dirty="0">
                <a:latin typeface="Arial"/>
                <a:cs typeface="Arial"/>
              </a:rPr>
              <a:t>gather 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data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using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DHT11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sensor.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800" y="3697973"/>
            <a:ext cx="3465082" cy="19546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84322" y="2766121"/>
            <a:ext cx="5292090" cy="3851910"/>
            <a:chOff x="3784322" y="2766121"/>
            <a:chExt cx="5292090" cy="38519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4322" y="2766121"/>
              <a:ext cx="5291469" cy="38517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6591" y="5260089"/>
              <a:ext cx="351618" cy="12288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6050" y="4099225"/>
              <a:ext cx="2852199" cy="11437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22417" y="6433150"/>
            <a:ext cx="230504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latin typeface="Arial"/>
                <a:cs typeface="Arial"/>
              </a:rPr>
              <a:t>12</a:t>
            </a:fld>
            <a:endParaRPr sz="100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76" y="237729"/>
            <a:ext cx="6854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Sensing</a:t>
            </a:r>
            <a:r>
              <a:rPr spc="25" dirty="0"/>
              <a:t> </a:t>
            </a:r>
            <a:r>
              <a:rPr spc="185" dirty="0"/>
              <a:t>Environmental</a:t>
            </a:r>
            <a:r>
              <a:rPr spc="30" dirty="0"/>
              <a:t> </a:t>
            </a:r>
            <a:r>
              <a:rPr spc="3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625" y="1078164"/>
            <a:ext cx="850900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67935">
              <a:lnSpc>
                <a:spcPct val="125000"/>
              </a:lnSpc>
              <a:spcBef>
                <a:spcPts val="100"/>
              </a:spcBef>
            </a:pPr>
            <a:r>
              <a:rPr sz="2100" spc="210" dirty="0">
                <a:latin typeface="Arial"/>
                <a:cs typeface="Arial"/>
              </a:rPr>
              <a:t>from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204" dirty="0">
                <a:latin typeface="Arial"/>
                <a:cs typeface="Arial"/>
              </a:rPr>
              <a:t>machine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245" dirty="0">
                <a:latin typeface="Arial"/>
                <a:cs typeface="Arial"/>
              </a:rPr>
              <a:t>import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Pin </a:t>
            </a:r>
            <a:r>
              <a:rPr sz="2100" spc="-570" dirty="0">
                <a:latin typeface="Arial"/>
                <a:cs typeface="Arial"/>
              </a:rPr>
              <a:t> </a:t>
            </a:r>
            <a:r>
              <a:rPr sz="2100" spc="210" dirty="0">
                <a:latin typeface="Arial"/>
                <a:cs typeface="Arial"/>
              </a:rPr>
              <a:t>from </a:t>
            </a:r>
            <a:r>
              <a:rPr sz="2100" spc="190" dirty="0">
                <a:latin typeface="Arial"/>
                <a:cs typeface="Arial"/>
              </a:rPr>
              <a:t>time </a:t>
            </a:r>
            <a:r>
              <a:rPr sz="2100" spc="245" dirty="0">
                <a:latin typeface="Arial"/>
                <a:cs typeface="Arial"/>
              </a:rPr>
              <a:t>import </a:t>
            </a:r>
            <a:r>
              <a:rPr sz="2100" spc="130" dirty="0">
                <a:latin typeface="Arial"/>
                <a:cs typeface="Arial"/>
              </a:rPr>
              <a:t>sleep </a:t>
            </a:r>
            <a:r>
              <a:rPr sz="2100" spc="135" dirty="0">
                <a:latin typeface="Arial"/>
                <a:cs typeface="Arial"/>
              </a:rPr>
              <a:t> </a:t>
            </a:r>
            <a:r>
              <a:rPr sz="2100" spc="245" dirty="0">
                <a:latin typeface="Arial"/>
                <a:cs typeface="Arial"/>
              </a:rPr>
              <a:t>import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275" dirty="0">
                <a:latin typeface="Arial"/>
                <a:cs typeface="Arial"/>
              </a:rPr>
              <a:t>dht</a:t>
            </a:r>
            <a:endParaRPr sz="2100">
              <a:latin typeface="Arial"/>
              <a:cs typeface="Arial"/>
            </a:endParaRPr>
          </a:p>
          <a:p>
            <a:pPr marL="12700" marR="5053965">
              <a:lnSpc>
                <a:spcPct val="250000"/>
              </a:lnSpc>
            </a:pPr>
            <a:r>
              <a:rPr sz="2100" spc="175" dirty="0">
                <a:latin typeface="Arial"/>
                <a:cs typeface="Arial"/>
              </a:rPr>
              <a:t>sensor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-160" dirty="0">
                <a:latin typeface="Arial"/>
                <a:cs typeface="Arial"/>
              </a:rPr>
              <a:t>=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dht.DHT11(Pin(4))  </a:t>
            </a:r>
            <a:r>
              <a:rPr sz="2100" spc="120" dirty="0">
                <a:latin typeface="Arial"/>
                <a:cs typeface="Arial"/>
              </a:rPr>
              <a:t>while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50" dirty="0">
                <a:latin typeface="Arial"/>
                <a:cs typeface="Arial"/>
              </a:rPr>
              <a:t>True:</a:t>
            </a:r>
            <a:endParaRPr sz="21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30"/>
              </a:spcBef>
            </a:pPr>
            <a:r>
              <a:rPr sz="2100" spc="95" dirty="0">
                <a:latin typeface="Arial"/>
                <a:cs typeface="Arial"/>
              </a:rPr>
              <a:t>sensor.measure()</a:t>
            </a:r>
            <a:endParaRPr sz="2100">
              <a:latin typeface="Arial"/>
              <a:cs typeface="Arial"/>
            </a:endParaRPr>
          </a:p>
          <a:p>
            <a:pPr marL="469900" marR="4201160">
              <a:lnSpc>
                <a:spcPct val="125000"/>
              </a:lnSpc>
            </a:pPr>
            <a:r>
              <a:rPr sz="2100" spc="229" dirty="0">
                <a:latin typeface="Arial"/>
                <a:cs typeface="Arial"/>
              </a:rPr>
              <a:t>temp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-160" dirty="0">
                <a:latin typeface="Arial"/>
                <a:cs typeface="Arial"/>
              </a:rPr>
              <a:t>=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155" dirty="0">
                <a:latin typeface="Arial"/>
                <a:cs typeface="Arial"/>
              </a:rPr>
              <a:t>senso</a:t>
            </a:r>
            <a:r>
              <a:rPr sz="2100" spc="-15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.tempe</a:t>
            </a:r>
            <a:r>
              <a:rPr sz="2100" spc="30" dirty="0">
                <a:latin typeface="Arial"/>
                <a:cs typeface="Arial"/>
              </a:rPr>
              <a:t>r</a:t>
            </a:r>
            <a:r>
              <a:rPr sz="2100" spc="275" dirty="0">
                <a:latin typeface="Arial"/>
                <a:cs typeface="Arial"/>
              </a:rPr>
              <a:t>atu</a:t>
            </a:r>
            <a:r>
              <a:rPr sz="2100" spc="110" dirty="0">
                <a:latin typeface="Arial"/>
                <a:cs typeface="Arial"/>
              </a:rPr>
              <a:t>r</a:t>
            </a:r>
            <a:r>
              <a:rPr sz="2100" spc="-60" dirty="0">
                <a:latin typeface="Arial"/>
                <a:cs typeface="Arial"/>
              </a:rPr>
              <a:t>e()  </a:t>
            </a:r>
            <a:r>
              <a:rPr sz="2100" spc="245" dirty="0">
                <a:latin typeface="Arial"/>
                <a:cs typeface="Arial"/>
              </a:rPr>
              <a:t>hum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-160" dirty="0">
                <a:latin typeface="Arial"/>
                <a:cs typeface="Arial"/>
              </a:rPr>
              <a:t>=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sensor.humidity()</a:t>
            </a:r>
            <a:endParaRPr sz="2100">
              <a:latin typeface="Arial"/>
              <a:cs typeface="Arial"/>
            </a:endParaRPr>
          </a:p>
          <a:p>
            <a:pPr marL="469900" marR="5080">
              <a:lnSpc>
                <a:spcPct val="125000"/>
              </a:lnSpc>
            </a:pPr>
            <a:r>
              <a:rPr sz="2100" spc="135" dirty="0">
                <a:latin typeface="Arial"/>
                <a:cs typeface="Arial"/>
              </a:rPr>
              <a:t>print(“Temperature: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{}°C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Humidity: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40" dirty="0">
                <a:latin typeface="Arial"/>
                <a:cs typeface="Arial"/>
              </a:rPr>
              <a:t>{}%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-125" dirty="0">
                <a:latin typeface="Arial"/>
                <a:cs typeface="Arial"/>
              </a:rPr>
              <a:t>”.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170" dirty="0">
                <a:latin typeface="Arial"/>
                <a:cs typeface="Arial"/>
              </a:rPr>
              <a:t>format(temp,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hum)) </a:t>
            </a:r>
            <a:r>
              <a:rPr sz="2100" spc="-570" dirty="0">
                <a:latin typeface="Arial"/>
                <a:cs typeface="Arial"/>
              </a:rPr>
              <a:t> </a:t>
            </a:r>
            <a:r>
              <a:rPr sz="2100" spc="45" dirty="0">
                <a:latin typeface="Arial"/>
                <a:cs typeface="Arial"/>
              </a:rPr>
              <a:t>sleep(2)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641" y="240279"/>
            <a:ext cx="768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MicroPython</a:t>
            </a:r>
            <a:r>
              <a:rPr spc="30" dirty="0"/>
              <a:t> </a:t>
            </a:r>
            <a:r>
              <a:rPr spc="-50" dirty="0"/>
              <a:t>DHT11</a:t>
            </a:r>
            <a:r>
              <a:rPr spc="35" dirty="0"/>
              <a:t> </a:t>
            </a:r>
            <a:r>
              <a:rPr spc="80" dirty="0"/>
              <a:t>Pico</a:t>
            </a:r>
            <a:r>
              <a:rPr spc="35" dirty="0"/>
              <a:t> </a:t>
            </a:r>
            <a:r>
              <a:rPr spc="-25" dirty="0"/>
              <a:t>W</a:t>
            </a:r>
            <a:r>
              <a:rPr spc="35" dirty="0"/>
              <a:t> </a:t>
            </a:r>
            <a:r>
              <a:rPr spc="21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397" y="1109538"/>
            <a:ext cx="7823834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75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MicroPython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script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reads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temperature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humidity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readings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from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DHT11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sensor.</a:t>
            </a:r>
            <a:endParaRPr sz="2400">
              <a:latin typeface="Arial"/>
              <a:cs typeface="Arial"/>
            </a:endParaRPr>
          </a:p>
          <a:p>
            <a:pPr marL="360045" marR="1008380" indent="-347980">
              <a:lnSpc>
                <a:spcPts val="2850"/>
              </a:lnSpc>
              <a:spcBef>
                <a:spcPts val="95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50" dirty="0">
                <a:latin typeface="Arial"/>
                <a:cs typeface="Arial"/>
              </a:rPr>
              <a:t>These </a:t>
            </a:r>
            <a:r>
              <a:rPr sz="2400" spc="220" dirty="0">
                <a:latin typeface="Arial"/>
                <a:cs typeface="Arial"/>
              </a:rPr>
              <a:t>readings </a:t>
            </a:r>
            <a:r>
              <a:rPr sz="2400" spc="120" dirty="0">
                <a:latin typeface="Arial"/>
                <a:cs typeface="Arial"/>
              </a:rPr>
              <a:t>will </a:t>
            </a:r>
            <a:r>
              <a:rPr sz="2400" spc="250" dirty="0">
                <a:latin typeface="Arial"/>
                <a:cs typeface="Arial"/>
              </a:rPr>
              <a:t>be </a:t>
            </a:r>
            <a:r>
              <a:rPr sz="2400" spc="265" dirty="0">
                <a:latin typeface="Arial"/>
                <a:cs typeface="Arial"/>
              </a:rPr>
              <a:t>printed </a:t>
            </a:r>
            <a:r>
              <a:rPr sz="2400" spc="290" dirty="0">
                <a:latin typeface="Arial"/>
                <a:cs typeface="Arial"/>
              </a:rPr>
              <a:t>on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MicroPython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60" dirty="0">
                <a:latin typeface="Arial"/>
                <a:cs typeface="Arial"/>
              </a:rPr>
              <a:t>shell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console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seen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475" y="3021350"/>
            <a:ext cx="8753051" cy="21832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9739" y="233654"/>
            <a:ext cx="660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Installing</a:t>
            </a:r>
            <a:r>
              <a:rPr spc="35" dirty="0"/>
              <a:t> </a:t>
            </a:r>
            <a:r>
              <a:rPr spc="425" dirty="0"/>
              <a:t>a</a:t>
            </a:r>
            <a:r>
              <a:rPr spc="40" dirty="0"/>
              <a:t> </a:t>
            </a:r>
            <a:r>
              <a:rPr spc="125" dirty="0"/>
              <a:t>Python</a:t>
            </a:r>
            <a:r>
              <a:rPr spc="40" dirty="0"/>
              <a:t> </a:t>
            </a:r>
            <a:r>
              <a:rPr spc="155" dirty="0"/>
              <a:t>Package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905" y="1028249"/>
            <a:ext cx="8288655" cy="20593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7195" marR="104775" indent="-397510">
              <a:lnSpc>
                <a:spcPts val="2630"/>
              </a:lnSpc>
              <a:spcBef>
                <a:spcPts val="195"/>
              </a:spcBef>
              <a:buChar char="●"/>
              <a:tabLst>
                <a:tab pos="417195" algn="l"/>
                <a:tab pos="417830" algn="l"/>
              </a:tabLst>
            </a:pPr>
            <a:r>
              <a:rPr sz="2200" spc="15" dirty="0">
                <a:latin typeface="Arial"/>
                <a:cs typeface="Arial"/>
              </a:rPr>
              <a:t>To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135" dirty="0">
                <a:latin typeface="Arial"/>
                <a:cs typeface="Arial"/>
              </a:rPr>
              <a:t>allow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75" dirty="0">
                <a:latin typeface="Arial"/>
                <a:cs typeface="Arial"/>
              </a:rPr>
              <a:t>us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65" dirty="0">
                <a:latin typeface="Arial"/>
                <a:cs typeface="Arial"/>
              </a:rPr>
              <a:t>to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29" dirty="0">
                <a:latin typeface="Arial"/>
                <a:cs typeface="Arial"/>
              </a:rPr>
              <a:t>communicate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70" dirty="0">
                <a:latin typeface="Arial"/>
                <a:cs typeface="Arial"/>
              </a:rPr>
              <a:t>between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the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70" dirty="0">
                <a:latin typeface="Arial"/>
                <a:cs typeface="Arial"/>
              </a:rPr>
              <a:t>Raspberry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Pi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125" dirty="0">
                <a:latin typeface="Arial"/>
                <a:cs typeface="Arial"/>
              </a:rPr>
              <a:t>Pico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15" dirty="0">
                <a:latin typeface="Arial"/>
                <a:cs typeface="Arial"/>
              </a:rPr>
              <a:t>W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85" dirty="0">
                <a:latin typeface="Arial"/>
                <a:cs typeface="Arial"/>
              </a:rPr>
              <a:t>and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the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5" dirty="0">
                <a:latin typeface="Arial"/>
                <a:cs typeface="Arial"/>
              </a:rPr>
              <a:t>IoT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Hub,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50" dirty="0">
                <a:latin typeface="Arial"/>
                <a:cs typeface="Arial"/>
              </a:rPr>
              <a:t>we’ll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25" dirty="0">
                <a:latin typeface="Arial"/>
                <a:cs typeface="Arial"/>
              </a:rPr>
              <a:t>be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04" dirty="0">
                <a:latin typeface="Arial"/>
                <a:cs typeface="Arial"/>
              </a:rPr>
              <a:t>using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70" dirty="0">
                <a:latin typeface="Arial"/>
                <a:cs typeface="Arial"/>
              </a:rPr>
              <a:t>MQTT.</a:t>
            </a:r>
            <a:endParaRPr sz="2200">
              <a:latin typeface="Arial"/>
              <a:cs typeface="Arial"/>
            </a:endParaRPr>
          </a:p>
          <a:p>
            <a:pPr marL="417195" indent="-405130">
              <a:lnSpc>
                <a:spcPts val="2630"/>
              </a:lnSpc>
              <a:buSzPct val="104545"/>
              <a:buChar char="●"/>
              <a:tabLst>
                <a:tab pos="417195" algn="l"/>
                <a:tab pos="417830" algn="l"/>
              </a:tabLst>
            </a:pPr>
            <a:r>
              <a:rPr sz="2200" spc="15" dirty="0">
                <a:latin typeface="Arial"/>
                <a:cs typeface="Arial"/>
              </a:rPr>
              <a:t>To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95" dirty="0">
                <a:latin typeface="Arial"/>
                <a:cs typeface="Arial"/>
              </a:rPr>
              <a:t>enable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130" dirty="0">
                <a:latin typeface="Arial"/>
                <a:cs typeface="Arial"/>
              </a:rPr>
              <a:t>this,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60" dirty="0">
                <a:latin typeface="Arial"/>
                <a:cs typeface="Arial"/>
              </a:rPr>
              <a:t>we’re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240" dirty="0">
                <a:latin typeface="Arial"/>
                <a:cs typeface="Arial"/>
              </a:rPr>
              <a:t>going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265" dirty="0">
                <a:latin typeface="Arial"/>
                <a:cs typeface="Arial"/>
              </a:rPr>
              <a:t>to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15" dirty="0">
                <a:latin typeface="Arial"/>
                <a:cs typeface="Arial"/>
              </a:rPr>
              <a:t>download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265" dirty="0">
                <a:latin typeface="Arial"/>
                <a:cs typeface="Arial"/>
              </a:rPr>
              <a:t>a</a:t>
            </a:r>
            <a:r>
              <a:rPr sz="2200" spc="35" dirty="0">
                <a:latin typeface="Arial"/>
                <a:cs typeface="Arial"/>
              </a:rPr>
              <a:t> </a:t>
            </a:r>
            <a:r>
              <a:rPr sz="2200" spc="195" dirty="0">
                <a:latin typeface="Arial"/>
                <a:cs typeface="Arial"/>
              </a:rPr>
              <a:t>MicroPython</a:t>
            </a:r>
            <a:endParaRPr sz="2200">
              <a:latin typeface="Arial"/>
              <a:cs typeface="Arial"/>
            </a:endParaRPr>
          </a:p>
          <a:p>
            <a:pPr marL="417195" marR="175895">
              <a:lnSpc>
                <a:spcPct val="101200"/>
              </a:lnSpc>
              <a:spcBef>
                <a:spcPts val="5"/>
              </a:spcBef>
            </a:pPr>
            <a:r>
              <a:rPr sz="2200" spc="50" dirty="0">
                <a:latin typeface="Arial"/>
                <a:cs typeface="Arial"/>
              </a:rPr>
              <a:t>IDE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50" dirty="0">
                <a:latin typeface="Arial"/>
                <a:cs typeface="Arial"/>
              </a:rPr>
              <a:t>(“Thonny”),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install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220" dirty="0">
                <a:latin typeface="Arial"/>
                <a:cs typeface="Arial"/>
              </a:rPr>
              <a:t>the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180" dirty="0">
                <a:latin typeface="Arial"/>
                <a:cs typeface="Arial"/>
              </a:rPr>
              <a:t>latest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80" dirty="0">
                <a:latin typeface="Arial"/>
                <a:cs typeface="Arial"/>
              </a:rPr>
              <a:t>ﬁrmware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285" dirty="0">
                <a:latin typeface="Arial"/>
                <a:cs typeface="Arial"/>
              </a:rPr>
              <a:t>and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185" dirty="0">
                <a:latin typeface="Arial"/>
                <a:cs typeface="Arial"/>
              </a:rPr>
              <a:t>install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265" dirty="0">
                <a:latin typeface="Arial"/>
                <a:cs typeface="Arial"/>
              </a:rPr>
              <a:t>a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225" dirty="0">
                <a:latin typeface="Arial"/>
                <a:cs typeface="Arial"/>
              </a:rPr>
              <a:t>micropython </a:t>
            </a:r>
            <a:r>
              <a:rPr sz="2200" spc="215" dirty="0">
                <a:latin typeface="Arial"/>
                <a:cs typeface="Arial"/>
              </a:rPr>
              <a:t>module </a:t>
            </a:r>
            <a:r>
              <a:rPr sz="2200" spc="180" dirty="0">
                <a:latin typeface="Arial"/>
                <a:cs typeface="Arial"/>
              </a:rPr>
              <a:t>called </a:t>
            </a:r>
            <a:r>
              <a:rPr sz="2200" spc="145" dirty="0">
                <a:latin typeface="Arial"/>
                <a:cs typeface="Arial"/>
              </a:rPr>
              <a:t>“umqtt.simple” </a:t>
            </a:r>
            <a:r>
              <a:rPr sz="2200" spc="150" dirty="0">
                <a:latin typeface="Arial"/>
                <a:cs typeface="Arial"/>
              </a:rPr>
              <a:t> </a:t>
            </a:r>
            <a:r>
              <a:rPr sz="2200" spc="-175" dirty="0">
                <a:latin typeface="Arial"/>
                <a:cs typeface="Arial"/>
              </a:rPr>
              <a:t>(</a:t>
            </a:r>
            <a:r>
              <a:rPr sz="2200" u="heavy" spc="229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https://</a:t>
            </a:r>
            <a:r>
              <a:rPr sz="2200" u="heavy" spc="27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p</a:t>
            </a:r>
            <a:r>
              <a:rPr sz="2200" u="heavy" spc="17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ypi.o</a:t>
            </a:r>
            <a:r>
              <a:rPr sz="2200" u="heavy" spc="4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r</a:t>
            </a:r>
            <a:r>
              <a:rPr sz="2200" u="heavy" spc="34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g/p</a:t>
            </a:r>
            <a:r>
              <a:rPr sz="2200" u="heavy" spc="15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r</a:t>
            </a:r>
            <a:r>
              <a:rPr sz="2200" u="heavy" spc="28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2200" u="heavy" spc="2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j</a:t>
            </a:r>
            <a:r>
              <a:rPr sz="2200" u="heavy" spc="8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200" u="heavy" spc="26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ct/mic</a:t>
            </a:r>
            <a:r>
              <a:rPr sz="2200" u="heavy" spc="11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r</a:t>
            </a:r>
            <a:r>
              <a:rPr sz="2200" u="heavy" spc="29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2200" u="heavy" spc="22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p</a:t>
            </a:r>
            <a:r>
              <a:rPr sz="2200" u="heavy" spc="21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ython-umqtt.simp</a:t>
            </a:r>
            <a:r>
              <a:rPr sz="2200" u="heavy" spc="2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l</a:t>
            </a:r>
            <a:r>
              <a:rPr sz="2200" u="heavy" spc="36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200" u="heavy" spc="16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/</a:t>
            </a:r>
            <a:r>
              <a:rPr sz="2200" spc="-155" dirty="0">
                <a:latin typeface="Arial"/>
                <a:cs typeface="Arial"/>
              </a:rPr>
              <a:t>).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25" y="3725999"/>
            <a:ext cx="7701949" cy="24820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351" y="237729"/>
            <a:ext cx="657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Sending</a:t>
            </a:r>
            <a:r>
              <a:rPr spc="35" dirty="0"/>
              <a:t> </a:t>
            </a:r>
            <a:r>
              <a:rPr spc="325" dirty="0"/>
              <a:t>Data</a:t>
            </a:r>
            <a:r>
              <a:rPr spc="35" dirty="0"/>
              <a:t> </a:t>
            </a:r>
            <a:r>
              <a:rPr spc="-65" dirty="0"/>
              <a:t>To</a:t>
            </a:r>
            <a:r>
              <a:rPr spc="40" dirty="0"/>
              <a:t> </a:t>
            </a:r>
            <a:r>
              <a:rPr spc="220" dirty="0"/>
              <a:t>The</a:t>
            </a:r>
            <a:r>
              <a:rPr spc="35" dirty="0"/>
              <a:t> </a:t>
            </a:r>
            <a:r>
              <a:rPr spc="195" dirty="0"/>
              <a:t>Cloud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918475"/>
            <a:ext cx="6295533" cy="56347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351" y="237729"/>
            <a:ext cx="657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Sending</a:t>
            </a:r>
            <a:r>
              <a:rPr spc="35" dirty="0"/>
              <a:t> </a:t>
            </a:r>
            <a:r>
              <a:rPr spc="325" dirty="0"/>
              <a:t>Data</a:t>
            </a:r>
            <a:r>
              <a:rPr spc="35" dirty="0"/>
              <a:t> </a:t>
            </a:r>
            <a:r>
              <a:rPr spc="-65" dirty="0"/>
              <a:t>To</a:t>
            </a:r>
            <a:r>
              <a:rPr spc="40" dirty="0"/>
              <a:t> </a:t>
            </a:r>
            <a:r>
              <a:rPr spc="220" dirty="0"/>
              <a:t>The</a:t>
            </a:r>
            <a:r>
              <a:rPr spc="35" dirty="0"/>
              <a:t> </a:t>
            </a:r>
            <a:r>
              <a:rPr spc="195" dirty="0"/>
              <a:t>Cloud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01749"/>
            <a:ext cx="8422233" cy="49157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958" y="240279"/>
            <a:ext cx="7186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Adafruit.io</a:t>
            </a:r>
            <a:r>
              <a:rPr spc="35" dirty="0"/>
              <a:t> </a:t>
            </a:r>
            <a:r>
              <a:rPr spc="-50" dirty="0"/>
              <a:t>DHT11</a:t>
            </a:r>
            <a:r>
              <a:rPr spc="40" dirty="0"/>
              <a:t> </a:t>
            </a:r>
            <a:r>
              <a:rPr spc="80" dirty="0"/>
              <a:t>Pico</a:t>
            </a:r>
            <a:r>
              <a:rPr spc="40" dirty="0"/>
              <a:t> </a:t>
            </a:r>
            <a:r>
              <a:rPr spc="-25" dirty="0"/>
              <a:t>W</a:t>
            </a:r>
            <a:r>
              <a:rPr spc="40" dirty="0"/>
              <a:t> </a:t>
            </a:r>
            <a:r>
              <a:rPr spc="21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397" y="1109538"/>
            <a:ext cx="7823834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75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MicroPython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script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reads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temperature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humidity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readings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from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DHT11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sensor.</a:t>
            </a:r>
            <a:endParaRPr sz="2400">
              <a:latin typeface="Arial"/>
              <a:cs typeface="Arial"/>
            </a:endParaRPr>
          </a:p>
          <a:p>
            <a:pPr marL="360045" marR="417830" indent="-347980">
              <a:lnSpc>
                <a:spcPts val="2850"/>
              </a:lnSpc>
              <a:spcBef>
                <a:spcPts val="95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50" dirty="0">
                <a:latin typeface="Arial"/>
                <a:cs typeface="Arial"/>
              </a:rPr>
              <a:t>These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readings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will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be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sent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Adafruit.io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individual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feeds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seen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949" y="2784424"/>
            <a:ext cx="8555990" cy="3616960"/>
            <a:chOff x="390949" y="2784424"/>
            <a:chExt cx="8555990" cy="36169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949" y="2784424"/>
              <a:ext cx="4590622" cy="2582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6025" y="3740125"/>
              <a:ext cx="4590622" cy="2660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950" y="3144450"/>
              <a:ext cx="661923" cy="2134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838" y="4122075"/>
              <a:ext cx="661923" cy="2134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49" y="1959095"/>
            <a:ext cx="890143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100"/>
              </a:spcBef>
            </a:pPr>
            <a:r>
              <a:rPr sz="6000" b="0" spc="390" dirty="0">
                <a:latin typeface="Arial"/>
                <a:cs typeface="Arial"/>
              </a:rPr>
              <a:t>Topic</a:t>
            </a:r>
            <a:r>
              <a:rPr sz="6000" b="0" spc="50" dirty="0">
                <a:latin typeface="Arial"/>
                <a:cs typeface="Arial"/>
              </a:rPr>
              <a:t> </a:t>
            </a:r>
            <a:r>
              <a:rPr lang="en-SG" sz="6000" b="0" spc="170" dirty="0">
                <a:latin typeface="Arial"/>
                <a:cs typeface="Arial"/>
              </a:rPr>
              <a:t>2</a:t>
            </a:r>
            <a:endParaRPr sz="60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6000" b="0" spc="50" dirty="0">
                <a:latin typeface="Arial"/>
                <a:cs typeface="Arial"/>
              </a:rPr>
              <a:t>IoT</a:t>
            </a:r>
            <a:r>
              <a:rPr sz="6000" b="0" spc="70" dirty="0">
                <a:latin typeface="Arial"/>
                <a:cs typeface="Arial"/>
              </a:rPr>
              <a:t> </a:t>
            </a:r>
            <a:r>
              <a:rPr sz="6000" b="0" spc="620" dirty="0">
                <a:latin typeface="Arial"/>
                <a:cs typeface="Arial"/>
              </a:rPr>
              <a:t>Data</a:t>
            </a:r>
            <a:r>
              <a:rPr sz="6000" b="0" spc="70" dirty="0">
                <a:latin typeface="Arial"/>
                <a:cs typeface="Arial"/>
              </a:rPr>
              <a:t> </a:t>
            </a:r>
            <a:r>
              <a:rPr sz="6000" b="0" spc="470" dirty="0">
                <a:latin typeface="Arial"/>
                <a:cs typeface="Arial"/>
              </a:rPr>
              <a:t>Analytics</a:t>
            </a:r>
            <a:r>
              <a:rPr sz="6000" b="0" spc="60" dirty="0">
                <a:latin typeface="Arial"/>
                <a:cs typeface="Arial"/>
              </a:rPr>
              <a:t> </a:t>
            </a:r>
            <a:r>
              <a:rPr sz="6000" b="0" spc="785" dirty="0">
                <a:latin typeface="Arial"/>
                <a:cs typeface="Arial"/>
              </a:rPr>
              <a:t>and </a:t>
            </a:r>
            <a:r>
              <a:rPr sz="6000" b="0" spc="-1655" dirty="0">
                <a:latin typeface="Arial"/>
                <a:cs typeface="Arial"/>
              </a:rPr>
              <a:t> </a:t>
            </a:r>
            <a:r>
              <a:rPr sz="6000" b="0" spc="509" dirty="0">
                <a:latin typeface="Arial"/>
                <a:cs typeface="Arial"/>
              </a:rPr>
              <a:t>Visualization</a:t>
            </a:r>
            <a:endParaRPr sz="6000" dirty="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452" y="147529"/>
            <a:ext cx="5263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Download</a:t>
            </a:r>
            <a:r>
              <a:rPr spc="20" dirty="0"/>
              <a:t> </a:t>
            </a:r>
            <a:r>
              <a:rPr spc="185" dirty="0"/>
              <a:t>Thonny</a:t>
            </a:r>
            <a:r>
              <a:rPr spc="20" dirty="0"/>
              <a:t> </a:t>
            </a:r>
            <a:r>
              <a:rPr spc="140" dirty="0"/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815" y="819532"/>
            <a:ext cx="8444865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47980" marR="5080" indent="-335915">
              <a:lnSpc>
                <a:spcPts val="2850"/>
              </a:lnSpc>
              <a:spcBef>
                <a:spcPts val="220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229" dirty="0">
                <a:latin typeface="Arial"/>
                <a:cs typeface="Arial"/>
              </a:rPr>
              <a:t>Thonny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was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part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Raspberry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Pi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60" dirty="0">
                <a:latin typeface="Arial"/>
                <a:cs typeface="Arial"/>
              </a:rPr>
              <a:t>Operating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System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(formerly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Raspbian)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for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ages.</a:t>
            </a:r>
            <a:endParaRPr sz="2400">
              <a:latin typeface="Arial"/>
              <a:cs typeface="Arial"/>
            </a:endParaRPr>
          </a:p>
          <a:p>
            <a:pPr marL="347980" indent="-335915">
              <a:lnSpc>
                <a:spcPts val="2745"/>
              </a:lnSpc>
              <a:buChar char="•"/>
              <a:tabLst>
                <a:tab pos="347345" algn="l"/>
                <a:tab pos="348615" algn="l"/>
              </a:tabLst>
            </a:pPr>
            <a:r>
              <a:rPr sz="2400" spc="145" dirty="0">
                <a:latin typeface="Arial"/>
                <a:cs typeface="Arial"/>
              </a:rPr>
              <a:t>It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is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that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is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beginner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friendly.</a:t>
            </a:r>
            <a:endParaRPr sz="2400">
              <a:latin typeface="Arial"/>
              <a:cs typeface="Arial"/>
            </a:endParaRPr>
          </a:p>
          <a:p>
            <a:pPr marL="347980" indent="-335915">
              <a:lnSpc>
                <a:spcPts val="2850"/>
              </a:lnSpc>
              <a:buChar char="•"/>
              <a:tabLst>
                <a:tab pos="347345" algn="l"/>
                <a:tab pos="348615" algn="l"/>
              </a:tabLst>
            </a:pPr>
            <a:r>
              <a:rPr sz="2400" spc="135" dirty="0">
                <a:latin typeface="Arial"/>
                <a:cs typeface="Arial"/>
              </a:rPr>
              <a:t>Easy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get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started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simple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85" dirty="0">
                <a:latin typeface="Arial"/>
                <a:cs typeface="Arial"/>
              </a:rPr>
              <a:t>debug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60" dirty="0">
                <a:latin typeface="Arial"/>
                <a:cs typeface="Arial"/>
              </a:rPr>
              <a:t>codes.</a:t>
            </a:r>
            <a:endParaRPr sz="2400">
              <a:latin typeface="Arial"/>
              <a:cs typeface="Arial"/>
            </a:endParaRPr>
          </a:p>
          <a:p>
            <a:pPr marL="347980" indent="-335915">
              <a:lnSpc>
                <a:spcPts val="2865"/>
              </a:lnSpc>
              <a:buChar char="•"/>
              <a:tabLst>
                <a:tab pos="347345" algn="l"/>
                <a:tab pos="348615" algn="l"/>
              </a:tabLst>
            </a:pPr>
            <a:r>
              <a:rPr sz="2400" spc="204" dirty="0">
                <a:latin typeface="Arial"/>
                <a:cs typeface="Arial"/>
              </a:rPr>
              <a:t>Download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Thonny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IDE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from</a:t>
            </a:r>
            <a:r>
              <a:rPr sz="2400" spc="3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2400" u="heavy" spc="245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https://thonny.org/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449" y="2897334"/>
            <a:ext cx="3739090" cy="36558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37729"/>
            <a:ext cx="84543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pc="210" dirty="0"/>
              <a:t>Sign up an Account on Adafruit .io</a:t>
            </a:r>
            <a:endParaRPr spc="195" dirty="0"/>
          </a:p>
        </p:txBody>
      </p:sp>
      <p:sp>
        <p:nvSpPr>
          <p:cNvPr id="3" name="object 3"/>
          <p:cNvSpPr txBox="1"/>
          <p:nvPr/>
        </p:nvSpPr>
        <p:spPr>
          <a:xfrm>
            <a:off x="461047" y="1156650"/>
            <a:ext cx="83781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lang="en-SG" sz="2400" spc="175" dirty="0">
                <a:latin typeface="Arial"/>
                <a:cs typeface="Arial"/>
              </a:rPr>
              <a:t>https://accounts.adafruit.com/users/sign_in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EB5173-EBCB-D6FD-9B0D-C34A2AF7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77383"/>
            <a:ext cx="6400800" cy="48727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5D651FD-0F18-AF1A-CF18-5303DAD1F2D8}"/>
              </a:ext>
            </a:extLst>
          </p:cNvPr>
          <p:cNvGrpSpPr/>
          <p:nvPr/>
        </p:nvGrpSpPr>
        <p:grpSpPr>
          <a:xfrm>
            <a:off x="4874018" y="1689545"/>
            <a:ext cx="2500560" cy="769320"/>
            <a:chOff x="4874018" y="1689545"/>
            <a:chExt cx="2500560" cy="76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84930F-C975-A454-5459-DE4DF8136E8F}"/>
                    </a:ext>
                  </a:extLst>
                </p14:cNvPr>
                <p14:cNvContentPartPr/>
                <p14:nvPr/>
              </p14:nvContentPartPr>
              <p14:xfrm>
                <a:off x="4874018" y="2021825"/>
                <a:ext cx="783360" cy="437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84930F-C975-A454-5459-DE4DF8136E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5018" y="2013185"/>
                  <a:ext cx="8010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EDD9CA-9309-793E-6FD4-00CFAA2632BE}"/>
                    </a:ext>
                  </a:extLst>
                </p14:cNvPr>
                <p14:cNvContentPartPr/>
                <p14:nvPr/>
              </p14:nvContentPartPr>
              <p14:xfrm>
                <a:off x="5310698" y="1689545"/>
                <a:ext cx="1989360" cy="333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EDD9CA-9309-793E-6FD4-00CFAA2632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2058" y="1680545"/>
                  <a:ext cx="2007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24D48-1421-1D1D-21CE-999BAA120B7F}"/>
                    </a:ext>
                  </a:extLst>
                </p14:cNvPr>
                <p14:cNvContentPartPr/>
                <p14:nvPr/>
              </p14:nvContentPartPr>
              <p14:xfrm>
                <a:off x="7194938" y="1832105"/>
                <a:ext cx="179640" cy="172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24D48-1421-1D1D-21CE-999BAA120B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85938" y="1823465"/>
                  <a:ext cx="197280" cy="18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EF4E48C-C4D2-AED7-07FC-4733472CAEBC}"/>
              </a:ext>
            </a:extLst>
          </p:cNvPr>
          <p:cNvSpPr txBox="1"/>
          <p:nvPr/>
        </p:nvSpPr>
        <p:spPr>
          <a:xfrm>
            <a:off x="7194938" y="2240345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Press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9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7AF6D4-BB21-57C6-F728-B715CA03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1139954"/>
            <a:ext cx="8963025" cy="484003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118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351" y="237729"/>
            <a:ext cx="657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Sending</a:t>
            </a:r>
            <a:r>
              <a:rPr spc="35" dirty="0"/>
              <a:t> </a:t>
            </a:r>
            <a:r>
              <a:rPr spc="325" dirty="0"/>
              <a:t>Data</a:t>
            </a:r>
            <a:r>
              <a:rPr spc="35" dirty="0"/>
              <a:t> </a:t>
            </a:r>
            <a:r>
              <a:rPr spc="-65" dirty="0"/>
              <a:t>To</a:t>
            </a:r>
            <a:r>
              <a:rPr spc="40" dirty="0"/>
              <a:t> </a:t>
            </a:r>
            <a:r>
              <a:rPr spc="220" dirty="0"/>
              <a:t>The</a:t>
            </a:r>
            <a:r>
              <a:rPr spc="35" dirty="0"/>
              <a:t> </a:t>
            </a:r>
            <a:r>
              <a:rPr spc="195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47" y="1156650"/>
            <a:ext cx="8378190" cy="292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75" dirty="0">
                <a:latin typeface="Arial"/>
                <a:cs typeface="Arial"/>
              </a:rPr>
              <a:t>There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are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few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things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note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before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you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continue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70" dirty="0">
                <a:latin typeface="Arial"/>
                <a:cs typeface="Arial"/>
              </a:rPr>
              <a:t>program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Micropython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code.</a:t>
            </a:r>
            <a:endParaRPr sz="2400">
              <a:latin typeface="Arial"/>
              <a:cs typeface="Arial"/>
            </a:endParaRPr>
          </a:p>
          <a:p>
            <a:pPr marL="360045" marR="262255" indent="-335915">
              <a:lnSpc>
                <a:spcPts val="2850"/>
              </a:lnSpc>
              <a:spcBef>
                <a:spcPts val="95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229" dirty="0">
                <a:latin typeface="Arial"/>
                <a:cs typeface="Arial"/>
              </a:rPr>
              <a:t>Change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WIFI_SSID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&amp;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WIFI_PASSWORD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in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order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40" dirty="0">
                <a:latin typeface="Arial"/>
                <a:cs typeface="Arial"/>
              </a:rPr>
              <a:t>connect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190" dirty="0">
                <a:latin typeface="Arial"/>
                <a:cs typeface="Arial"/>
              </a:rPr>
              <a:t>Raspberry </a:t>
            </a:r>
            <a:r>
              <a:rPr sz="2400" spc="10" dirty="0">
                <a:latin typeface="Arial"/>
                <a:cs typeface="Arial"/>
              </a:rPr>
              <a:t>Pi </a:t>
            </a:r>
            <a:r>
              <a:rPr sz="2400" spc="135" dirty="0">
                <a:latin typeface="Arial"/>
                <a:cs typeface="Arial"/>
              </a:rPr>
              <a:t>Pico </a:t>
            </a:r>
            <a:r>
              <a:rPr sz="2400" spc="-15" dirty="0">
                <a:latin typeface="Arial"/>
                <a:cs typeface="Arial"/>
              </a:rPr>
              <a:t>W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165" dirty="0">
                <a:latin typeface="Arial"/>
                <a:cs typeface="Arial"/>
              </a:rPr>
              <a:t>network.</a:t>
            </a:r>
            <a:endParaRPr sz="2400">
              <a:latin typeface="Arial"/>
              <a:cs typeface="Arial"/>
            </a:endParaRPr>
          </a:p>
          <a:p>
            <a:pPr marL="360045" marR="310515" indent="-335915">
              <a:lnSpc>
                <a:spcPts val="2850"/>
              </a:lnSpc>
              <a:buChar char="•"/>
              <a:tabLst>
                <a:tab pos="360045" algn="l"/>
                <a:tab pos="360680" algn="l"/>
              </a:tabLst>
            </a:pPr>
            <a:r>
              <a:rPr sz="2400" spc="95" dirty="0">
                <a:latin typeface="Arial"/>
                <a:cs typeface="Arial"/>
              </a:rPr>
              <a:t>You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will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need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your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unique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Adafruit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IO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Key,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mainly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when </a:t>
            </a:r>
            <a:r>
              <a:rPr sz="2400" spc="229" dirty="0">
                <a:latin typeface="Arial"/>
                <a:cs typeface="Arial"/>
              </a:rPr>
              <a:t>sending </a:t>
            </a:r>
            <a:r>
              <a:rPr sz="2400" spc="310" dirty="0">
                <a:latin typeface="Arial"/>
                <a:cs typeface="Arial"/>
              </a:rPr>
              <a:t>data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185" dirty="0">
                <a:latin typeface="Arial"/>
                <a:cs typeface="Arial"/>
              </a:rPr>
              <a:t>cloud, </a:t>
            </a:r>
            <a:r>
              <a:rPr sz="2400" spc="200" dirty="0">
                <a:latin typeface="Arial"/>
                <a:cs typeface="Arial"/>
              </a:rPr>
              <a:t>which </a:t>
            </a:r>
            <a:r>
              <a:rPr sz="2400" spc="265" dirty="0">
                <a:latin typeface="Arial"/>
                <a:cs typeface="Arial"/>
              </a:rPr>
              <a:t>can </a:t>
            </a:r>
            <a:r>
              <a:rPr sz="2400" spc="250" dirty="0">
                <a:latin typeface="Arial"/>
                <a:cs typeface="Arial"/>
              </a:rPr>
              <a:t>be </a:t>
            </a:r>
            <a:r>
              <a:rPr sz="2400" spc="254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located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shown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below.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76187" y="4271700"/>
            <a:ext cx="2792095" cy="1957070"/>
            <a:chOff x="3176187" y="4271700"/>
            <a:chExt cx="2792095" cy="1957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6187" y="4271700"/>
              <a:ext cx="2791625" cy="195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86321" y="4702475"/>
              <a:ext cx="685165" cy="685800"/>
            </a:xfrm>
            <a:custGeom>
              <a:avLst/>
              <a:gdLst/>
              <a:ahLst/>
              <a:cxnLst/>
              <a:rect l="l" t="t" r="r" b="b"/>
              <a:pathLst>
                <a:path w="685164" h="685800">
                  <a:moveTo>
                    <a:pt x="0" y="114102"/>
                  </a:moveTo>
                  <a:lnTo>
                    <a:pt x="8966" y="69688"/>
                  </a:lnTo>
                  <a:lnTo>
                    <a:pt x="33419" y="33419"/>
                  </a:lnTo>
                  <a:lnTo>
                    <a:pt x="69688" y="8966"/>
                  </a:lnTo>
                  <a:lnTo>
                    <a:pt x="114101" y="0"/>
                  </a:lnTo>
                  <a:lnTo>
                    <a:pt x="570497" y="0"/>
                  </a:lnTo>
                  <a:lnTo>
                    <a:pt x="614162" y="8685"/>
                  </a:lnTo>
                  <a:lnTo>
                    <a:pt x="651179" y="33419"/>
                  </a:lnTo>
                  <a:lnTo>
                    <a:pt x="675914" y="70437"/>
                  </a:lnTo>
                  <a:lnTo>
                    <a:pt x="684599" y="114102"/>
                  </a:lnTo>
                  <a:lnTo>
                    <a:pt x="684599" y="571697"/>
                  </a:lnTo>
                  <a:lnTo>
                    <a:pt x="675633" y="616111"/>
                  </a:lnTo>
                  <a:lnTo>
                    <a:pt x="651180" y="652380"/>
                  </a:lnTo>
                  <a:lnTo>
                    <a:pt x="614911" y="676833"/>
                  </a:lnTo>
                  <a:lnTo>
                    <a:pt x="570497" y="685799"/>
                  </a:lnTo>
                  <a:lnTo>
                    <a:pt x="114101" y="685799"/>
                  </a:lnTo>
                  <a:lnTo>
                    <a:pt x="69688" y="676833"/>
                  </a:lnTo>
                  <a:lnTo>
                    <a:pt x="33419" y="652380"/>
                  </a:lnTo>
                  <a:lnTo>
                    <a:pt x="8966" y="616111"/>
                  </a:lnTo>
                  <a:lnTo>
                    <a:pt x="0" y="571697"/>
                  </a:lnTo>
                  <a:lnTo>
                    <a:pt x="0" y="114102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4392" y="233654"/>
            <a:ext cx="71158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Create</a:t>
            </a:r>
            <a:r>
              <a:rPr spc="30" dirty="0"/>
              <a:t> </a:t>
            </a:r>
            <a:r>
              <a:rPr spc="165" dirty="0"/>
              <a:t>Adafruit.io</a:t>
            </a:r>
            <a:r>
              <a:rPr spc="30" dirty="0"/>
              <a:t> </a:t>
            </a:r>
            <a:r>
              <a:rPr spc="265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174" y="1027233"/>
            <a:ext cx="8569325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403225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180" dirty="0">
                <a:latin typeface="Arial"/>
                <a:cs typeface="Arial"/>
              </a:rPr>
              <a:t>have </a:t>
            </a:r>
            <a:r>
              <a:rPr sz="2400" spc="220" dirty="0">
                <a:latin typeface="Arial"/>
                <a:cs typeface="Arial"/>
              </a:rPr>
              <a:t>created </a:t>
            </a:r>
            <a:r>
              <a:rPr sz="2400" spc="190" dirty="0">
                <a:latin typeface="Arial"/>
                <a:cs typeface="Arial"/>
              </a:rPr>
              <a:t>two </a:t>
            </a:r>
            <a:r>
              <a:rPr sz="2400" spc="155" dirty="0">
                <a:latin typeface="Arial"/>
                <a:cs typeface="Arial"/>
              </a:rPr>
              <a:t>feeds </a:t>
            </a:r>
            <a:r>
              <a:rPr sz="2400" spc="160" dirty="0">
                <a:latin typeface="Arial"/>
                <a:cs typeface="Arial"/>
              </a:rPr>
              <a:t>(‘temperature’ </a:t>
            </a:r>
            <a:r>
              <a:rPr sz="2400" spc="125" dirty="0">
                <a:latin typeface="Arial"/>
                <a:cs typeface="Arial"/>
              </a:rPr>
              <a:t>&amp; 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‘humidity’)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that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receiving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260" dirty="0">
                <a:latin typeface="Arial"/>
                <a:cs typeface="Arial"/>
              </a:rPr>
              <a:t>Under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“IO”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header,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click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“Dashboard”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create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“New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Dashboard”.</a:t>
            </a:r>
            <a:endParaRPr sz="2400">
              <a:latin typeface="Arial"/>
              <a:cs typeface="Arial"/>
            </a:endParaRPr>
          </a:p>
          <a:p>
            <a:pPr marL="424815" marR="14160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Arial"/>
                <a:cs typeface="Arial"/>
              </a:rPr>
              <a:t>The </a:t>
            </a:r>
            <a:r>
              <a:rPr sz="2400" spc="280" dirty="0">
                <a:latin typeface="Arial"/>
                <a:cs typeface="Arial"/>
              </a:rPr>
              <a:t>dashboard </a:t>
            </a:r>
            <a:r>
              <a:rPr sz="2400" spc="120" dirty="0">
                <a:latin typeface="Arial"/>
                <a:cs typeface="Arial"/>
              </a:rPr>
              <a:t>will </a:t>
            </a:r>
            <a:r>
              <a:rPr sz="2400" spc="250" dirty="0">
                <a:latin typeface="Arial"/>
                <a:cs typeface="Arial"/>
              </a:rPr>
              <a:t>be </a:t>
            </a:r>
            <a:r>
              <a:rPr sz="2400" spc="204" dirty="0">
                <a:latin typeface="Arial"/>
                <a:cs typeface="Arial"/>
              </a:rPr>
              <a:t>used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04" dirty="0">
                <a:latin typeface="Arial"/>
                <a:cs typeface="Arial"/>
              </a:rPr>
              <a:t>display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data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that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are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recorded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feeds.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300" y="3964199"/>
            <a:ext cx="8367395" cy="1286510"/>
            <a:chOff x="388300" y="3964199"/>
            <a:chExt cx="8367395" cy="1286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00" y="3964199"/>
              <a:ext cx="8367374" cy="12497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65462" y="4545324"/>
              <a:ext cx="1508125" cy="685800"/>
            </a:xfrm>
            <a:custGeom>
              <a:avLst/>
              <a:gdLst/>
              <a:ahLst/>
              <a:cxnLst/>
              <a:rect l="l" t="t" r="r" b="b"/>
              <a:pathLst>
                <a:path w="1508125" h="685800">
                  <a:moveTo>
                    <a:pt x="0" y="114302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302" y="0"/>
                  </a:lnTo>
                  <a:lnTo>
                    <a:pt x="1393797" y="0"/>
                  </a:lnTo>
                  <a:lnTo>
                    <a:pt x="1437539" y="8700"/>
                  </a:lnTo>
                  <a:lnTo>
                    <a:pt x="1474621" y="33478"/>
                  </a:lnTo>
                  <a:lnTo>
                    <a:pt x="1499399" y="70560"/>
                  </a:lnTo>
                  <a:lnTo>
                    <a:pt x="1508099" y="114302"/>
                  </a:lnTo>
                  <a:lnTo>
                    <a:pt x="1508099" y="571497"/>
                  </a:lnTo>
                  <a:lnTo>
                    <a:pt x="1499117" y="615989"/>
                  </a:lnTo>
                  <a:lnTo>
                    <a:pt x="1474621" y="652321"/>
                  </a:lnTo>
                  <a:lnTo>
                    <a:pt x="1438289" y="676817"/>
                  </a:lnTo>
                  <a:lnTo>
                    <a:pt x="1393797" y="685799"/>
                  </a:lnTo>
                  <a:lnTo>
                    <a:pt x="114302" y="685799"/>
                  </a:lnTo>
                  <a:lnTo>
                    <a:pt x="69810" y="676817"/>
                  </a:lnTo>
                  <a:lnTo>
                    <a:pt x="33478" y="652321"/>
                  </a:lnTo>
                  <a:lnTo>
                    <a:pt x="8982" y="615989"/>
                  </a:lnTo>
                  <a:lnTo>
                    <a:pt x="0" y="571497"/>
                  </a:lnTo>
                  <a:lnTo>
                    <a:pt x="0" y="114302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227" y="233654"/>
            <a:ext cx="4307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IoT</a:t>
            </a:r>
            <a:r>
              <a:rPr spc="30" dirty="0"/>
              <a:t> </a:t>
            </a:r>
            <a:r>
              <a:rPr spc="325" dirty="0"/>
              <a:t>Data</a:t>
            </a:r>
            <a:r>
              <a:rPr spc="35" dirty="0"/>
              <a:t> </a:t>
            </a:r>
            <a:r>
              <a:rPr spc="114" dirty="0"/>
              <a:t>Analytics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174" y="1027233"/>
            <a:ext cx="8653780" cy="29248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94615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180" dirty="0">
                <a:latin typeface="Arial"/>
                <a:cs typeface="Arial"/>
              </a:rPr>
              <a:t>have </a:t>
            </a:r>
            <a:r>
              <a:rPr sz="2400" spc="170" dirty="0">
                <a:latin typeface="Arial"/>
                <a:cs typeface="Arial"/>
              </a:rPr>
              <a:t>successfully </a:t>
            </a:r>
            <a:r>
              <a:rPr sz="2400" spc="204" dirty="0">
                <a:latin typeface="Arial"/>
                <a:cs typeface="Arial"/>
              </a:rPr>
              <a:t>sent </a:t>
            </a:r>
            <a:r>
              <a:rPr sz="2400" spc="220" dirty="0">
                <a:latin typeface="Arial"/>
                <a:cs typeface="Arial"/>
              </a:rPr>
              <a:t>environmental </a:t>
            </a:r>
            <a:r>
              <a:rPr sz="2400" spc="310" dirty="0">
                <a:latin typeface="Arial"/>
                <a:cs typeface="Arial"/>
              </a:rPr>
              <a:t>data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9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cloud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(respective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Adafruit.io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feeds)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that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we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have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created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earlier.</a:t>
            </a:r>
            <a:endParaRPr sz="2400">
              <a:latin typeface="Arial"/>
              <a:cs typeface="Arial"/>
            </a:endParaRPr>
          </a:p>
          <a:p>
            <a:pPr marL="424815" marR="52260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25" dirty="0">
                <a:latin typeface="Arial"/>
                <a:cs typeface="Arial"/>
              </a:rPr>
              <a:t>Now,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we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will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convert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these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data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display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them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into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280" dirty="0">
                <a:latin typeface="Arial"/>
                <a:cs typeface="Arial"/>
              </a:rPr>
              <a:t>dashboard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54" dirty="0">
                <a:latin typeface="Arial"/>
                <a:cs typeface="Arial"/>
              </a:rPr>
              <a:t>better </a:t>
            </a:r>
            <a:r>
              <a:rPr sz="2400" spc="160" dirty="0">
                <a:latin typeface="Arial"/>
                <a:cs typeface="Arial"/>
              </a:rPr>
              <a:t>visualize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45" dirty="0">
                <a:latin typeface="Arial"/>
                <a:cs typeface="Arial"/>
              </a:rPr>
              <a:t>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order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25" dirty="0">
                <a:latin typeface="Arial"/>
                <a:cs typeface="Arial"/>
              </a:rPr>
              <a:t>do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so,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we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will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need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create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Adafruit.io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Dashboard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ﬁrst.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4392" y="233654"/>
            <a:ext cx="71158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Create</a:t>
            </a:r>
            <a:r>
              <a:rPr spc="30" dirty="0"/>
              <a:t> </a:t>
            </a:r>
            <a:r>
              <a:rPr spc="165" dirty="0"/>
              <a:t>Adafruit.io</a:t>
            </a:r>
            <a:r>
              <a:rPr spc="30" dirty="0"/>
              <a:t> </a:t>
            </a:r>
            <a:r>
              <a:rPr spc="265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83324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55" dirty="0">
                <a:latin typeface="Arial"/>
                <a:cs typeface="Arial"/>
              </a:rPr>
              <a:t>After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clicking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“New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Dashboard”,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will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be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0" dirty="0">
                <a:latin typeface="Arial"/>
                <a:cs typeface="Arial"/>
              </a:rPr>
              <a:t>prompted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give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210" dirty="0">
                <a:latin typeface="Arial"/>
                <a:cs typeface="Arial"/>
              </a:rPr>
              <a:t>dashboard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a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name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and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description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(optional).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85" dirty="0">
                <a:latin typeface="Arial"/>
                <a:cs typeface="Arial"/>
              </a:rPr>
              <a:t>Once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done,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click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“Create”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button.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01712" y="2112450"/>
            <a:ext cx="6741159" cy="4275455"/>
            <a:chOff x="1201712" y="2112450"/>
            <a:chExt cx="6741159" cy="4275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712" y="2112450"/>
              <a:ext cx="6740573" cy="42753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86174" y="5530850"/>
              <a:ext cx="1167130" cy="685800"/>
            </a:xfrm>
            <a:custGeom>
              <a:avLst/>
              <a:gdLst/>
              <a:ahLst/>
              <a:cxnLst/>
              <a:rect l="l" t="t" r="r" b="b"/>
              <a:pathLst>
                <a:path w="1167129" h="685800">
                  <a:moveTo>
                    <a:pt x="0" y="114302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302" y="0"/>
                  </a:lnTo>
                  <a:lnTo>
                    <a:pt x="1052697" y="0"/>
                  </a:lnTo>
                  <a:lnTo>
                    <a:pt x="1096439" y="8700"/>
                  </a:lnTo>
                  <a:lnTo>
                    <a:pt x="1133521" y="33478"/>
                  </a:lnTo>
                  <a:lnTo>
                    <a:pt x="1158299" y="70560"/>
                  </a:lnTo>
                  <a:lnTo>
                    <a:pt x="1166999" y="114302"/>
                  </a:lnTo>
                  <a:lnTo>
                    <a:pt x="1166999" y="571497"/>
                  </a:lnTo>
                  <a:lnTo>
                    <a:pt x="1158017" y="615989"/>
                  </a:lnTo>
                  <a:lnTo>
                    <a:pt x="1133521" y="652321"/>
                  </a:lnTo>
                  <a:lnTo>
                    <a:pt x="1097189" y="676817"/>
                  </a:lnTo>
                  <a:lnTo>
                    <a:pt x="1052697" y="685799"/>
                  </a:lnTo>
                  <a:lnTo>
                    <a:pt x="114302" y="685799"/>
                  </a:lnTo>
                  <a:lnTo>
                    <a:pt x="69810" y="676817"/>
                  </a:lnTo>
                  <a:lnTo>
                    <a:pt x="33478" y="652321"/>
                  </a:lnTo>
                  <a:lnTo>
                    <a:pt x="8982" y="615989"/>
                  </a:lnTo>
                  <a:lnTo>
                    <a:pt x="0" y="571497"/>
                  </a:lnTo>
                  <a:lnTo>
                    <a:pt x="0" y="114302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930" y="233654"/>
            <a:ext cx="808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Completed</a:t>
            </a:r>
            <a:r>
              <a:rPr spc="25" dirty="0"/>
              <a:t> </a:t>
            </a:r>
            <a:r>
              <a:rPr spc="165" dirty="0"/>
              <a:t>Adafruit.io</a:t>
            </a:r>
            <a:r>
              <a:rPr spc="30" dirty="0"/>
              <a:t> </a:t>
            </a:r>
            <a:r>
              <a:rPr spc="265" dirty="0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771080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85" dirty="0">
                <a:latin typeface="Arial"/>
                <a:cs typeface="Arial"/>
              </a:rPr>
              <a:t>Once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have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created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dashboard,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it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should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look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like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this.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latin typeface="Arial"/>
                <a:cs typeface="Arial"/>
              </a:rPr>
              <a:t>Click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newly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created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0" dirty="0">
                <a:latin typeface="Arial"/>
                <a:cs typeface="Arial"/>
              </a:rPr>
              <a:t>dashboard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(‘Internet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of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Things’).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4949" y="2257850"/>
            <a:ext cx="8067675" cy="1915160"/>
            <a:chOff x="594949" y="2257850"/>
            <a:chExt cx="8067675" cy="1915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458" y="2325037"/>
              <a:ext cx="7928632" cy="18477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949" y="2257850"/>
              <a:ext cx="774026" cy="340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Setup</a:t>
            </a:r>
            <a:r>
              <a:rPr spc="10" dirty="0"/>
              <a:t> </a:t>
            </a:r>
            <a:r>
              <a:rPr spc="265" dirty="0"/>
              <a:t>Dashboard</a:t>
            </a:r>
            <a:r>
              <a:rPr spc="15" dirty="0"/>
              <a:t> </a:t>
            </a:r>
            <a:r>
              <a:rPr spc="60" dirty="0"/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810450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235" dirty="0">
                <a:latin typeface="Arial"/>
                <a:cs typeface="Arial"/>
              </a:rPr>
              <a:t>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newly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created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dashboard,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will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not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see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any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blocks.</a:t>
            </a:r>
            <a:endParaRPr sz="1800">
              <a:latin typeface="Arial"/>
              <a:cs typeface="Arial"/>
            </a:endParaRPr>
          </a:p>
          <a:p>
            <a:pPr marL="379095" marR="1136650" indent="-367030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5" dirty="0">
                <a:latin typeface="Arial"/>
                <a:cs typeface="Arial"/>
              </a:rPr>
              <a:t>We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create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two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blocks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that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be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used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display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environmental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29" dirty="0">
                <a:latin typeface="Arial"/>
                <a:cs typeface="Arial"/>
              </a:rPr>
              <a:t>data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dashboard.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latin typeface="Arial"/>
                <a:cs typeface="Arial"/>
              </a:rPr>
              <a:t>Click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settings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95" dirty="0">
                <a:latin typeface="Arial"/>
                <a:cs typeface="Arial"/>
              </a:rPr>
              <a:t>dropdown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icon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and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click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“Create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New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Block”.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9175" y="2450500"/>
            <a:ext cx="2792095" cy="1957070"/>
            <a:chOff x="1469175" y="2450500"/>
            <a:chExt cx="2792095" cy="1957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175" y="2450500"/>
              <a:ext cx="2791625" cy="195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74124" y="3635350"/>
              <a:ext cx="969644" cy="685800"/>
            </a:xfrm>
            <a:custGeom>
              <a:avLst/>
              <a:gdLst/>
              <a:ahLst/>
              <a:cxnLst/>
              <a:rect l="l" t="t" r="r" b="b"/>
              <a:pathLst>
                <a:path w="969645" h="685800">
                  <a:moveTo>
                    <a:pt x="0" y="114302"/>
                  </a:moveTo>
                  <a:lnTo>
                    <a:pt x="8982" y="69810"/>
                  </a:lnTo>
                  <a:lnTo>
                    <a:pt x="33478" y="33478"/>
                  </a:lnTo>
                  <a:lnTo>
                    <a:pt x="69810" y="8982"/>
                  </a:lnTo>
                  <a:lnTo>
                    <a:pt x="114302" y="0"/>
                  </a:lnTo>
                  <a:lnTo>
                    <a:pt x="855297" y="0"/>
                  </a:lnTo>
                  <a:lnTo>
                    <a:pt x="899039" y="8700"/>
                  </a:lnTo>
                  <a:lnTo>
                    <a:pt x="936121" y="33478"/>
                  </a:lnTo>
                  <a:lnTo>
                    <a:pt x="960899" y="70560"/>
                  </a:lnTo>
                  <a:lnTo>
                    <a:pt x="969599" y="114302"/>
                  </a:lnTo>
                  <a:lnTo>
                    <a:pt x="969599" y="571497"/>
                  </a:lnTo>
                  <a:lnTo>
                    <a:pt x="960617" y="615989"/>
                  </a:lnTo>
                  <a:lnTo>
                    <a:pt x="936121" y="652321"/>
                  </a:lnTo>
                  <a:lnTo>
                    <a:pt x="899789" y="676817"/>
                  </a:lnTo>
                  <a:lnTo>
                    <a:pt x="855297" y="685799"/>
                  </a:lnTo>
                  <a:lnTo>
                    <a:pt x="114302" y="685799"/>
                  </a:lnTo>
                  <a:lnTo>
                    <a:pt x="69810" y="676817"/>
                  </a:lnTo>
                  <a:lnTo>
                    <a:pt x="33478" y="652321"/>
                  </a:lnTo>
                  <a:lnTo>
                    <a:pt x="8982" y="615989"/>
                  </a:lnTo>
                  <a:lnTo>
                    <a:pt x="0" y="571497"/>
                  </a:lnTo>
                  <a:lnTo>
                    <a:pt x="0" y="114302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12999" y="2450500"/>
            <a:ext cx="3143250" cy="3982720"/>
            <a:chOff x="4712999" y="2450500"/>
            <a:chExt cx="3143250" cy="3982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199" y="2450500"/>
              <a:ext cx="3031718" cy="3982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049" y="3300724"/>
              <a:ext cx="2099945" cy="438150"/>
            </a:xfrm>
            <a:custGeom>
              <a:avLst/>
              <a:gdLst/>
              <a:ahLst/>
              <a:cxnLst/>
              <a:rect l="l" t="t" r="r" b="b"/>
              <a:pathLst>
                <a:path w="2099945" h="438150">
                  <a:moveTo>
                    <a:pt x="0" y="72951"/>
                  </a:moveTo>
                  <a:lnTo>
                    <a:pt x="5732" y="44555"/>
                  </a:lnTo>
                  <a:lnTo>
                    <a:pt x="21366" y="21366"/>
                  </a:lnTo>
                  <a:lnTo>
                    <a:pt x="44555" y="5732"/>
                  </a:lnTo>
                  <a:lnTo>
                    <a:pt x="72951" y="0"/>
                  </a:lnTo>
                  <a:lnTo>
                    <a:pt x="2026748" y="0"/>
                  </a:lnTo>
                  <a:lnTo>
                    <a:pt x="2067221" y="12256"/>
                  </a:lnTo>
                  <a:lnTo>
                    <a:pt x="2094146" y="45034"/>
                  </a:lnTo>
                  <a:lnTo>
                    <a:pt x="2099699" y="72951"/>
                  </a:lnTo>
                  <a:lnTo>
                    <a:pt x="2099699" y="364748"/>
                  </a:lnTo>
                  <a:lnTo>
                    <a:pt x="2093967" y="393144"/>
                  </a:lnTo>
                  <a:lnTo>
                    <a:pt x="2078332" y="416333"/>
                  </a:lnTo>
                  <a:lnTo>
                    <a:pt x="2055144" y="431967"/>
                  </a:lnTo>
                  <a:lnTo>
                    <a:pt x="2026748" y="437699"/>
                  </a:lnTo>
                  <a:lnTo>
                    <a:pt x="72951" y="437699"/>
                  </a:lnTo>
                  <a:lnTo>
                    <a:pt x="44555" y="431967"/>
                  </a:lnTo>
                  <a:lnTo>
                    <a:pt x="21366" y="416333"/>
                  </a:lnTo>
                  <a:lnTo>
                    <a:pt x="5732" y="393144"/>
                  </a:lnTo>
                  <a:lnTo>
                    <a:pt x="0" y="364748"/>
                  </a:lnTo>
                  <a:lnTo>
                    <a:pt x="0" y="7295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Setup</a:t>
            </a:r>
            <a:r>
              <a:rPr spc="10" dirty="0"/>
              <a:t> </a:t>
            </a:r>
            <a:r>
              <a:rPr spc="265" dirty="0"/>
              <a:t>Dashboard</a:t>
            </a:r>
            <a:r>
              <a:rPr spc="15" dirty="0"/>
              <a:t> </a:t>
            </a:r>
            <a:r>
              <a:rPr spc="60" dirty="0"/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628332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70" dirty="0">
                <a:latin typeface="Arial"/>
                <a:cs typeface="Arial"/>
              </a:rPr>
              <a:t>You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have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many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options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choose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from.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55" dirty="0">
                <a:latin typeface="Arial"/>
                <a:cs typeface="Arial"/>
              </a:rPr>
              <a:t>For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now,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choose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gauge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block.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00" dirty="0">
                <a:latin typeface="Arial"/>
                <a:cs typeface="Arial"/>
              </a:rPr>
              <a:t>Select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‘temperature’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feed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and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click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“Next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step”.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41000" y="2117650"/>
            <a:ext cx="4881245" cy="4456430"/>
            <a:chOff x="2141000" y="2117650"/>
            <a:chExt cx="4881245" cy="44564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000" y="2117650"/>
              <a:ext cx="4861976" cy="44562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63487" y="2977074"/>
              <a:ext cx="1339850" cy="1193800"/>
            </a:xfrm>
            <a:custGeom>
              <a:avLst/>
              <a:gdLst/>
              <a:ahLst/>
              <a:cxnLst/>
              <a:rect l="l" t="t" r="r" b="b"/>
              <a:pathLst>
                <a:path w="1339850" h="1193800">
                  <a:moveTo>
                    <a:pt x="0" y="198903"/>
                  </a:moveTo>
                  <a:lnTo>
                    <a:pt x="5253" y="153297"/>
                  </a:lnTo>
                  <a:lnTo>
                    <a:pt x="20216" y="111431"/>
                  </a:lnTo>
                  <a:lnTo>
                    <a:pt x="43697" y="74499"/>
                  </a:lnTo>
                  <a:lnTo>
                    <a:pt x="74499" y="43696"/>
                  </a:lnTo>
                  <a:lnTo>
                    <a:pt x="111431" y="20216"/>
                  </a:lnTo>
                  <a:lnTo>
                    <a:pt x="153297" y="5253"/>
                  </a:lnTo>
                  <a:lnTo>
                    <a:pt x="198903" y="0"/>
                  </a:lnTo>
                  <a:lnTo>
                    <a:pt x="1140595" y="0"/>
                  </a:lnTo>
                  <a:lnTo>
                    <a:pt x="1179581" y="3857"/>
                  </a:lnTo>
                  <a:lnTo>
                    <a:pt x="1216713" y="15140"/>
                  </a:lnTo>
                  <a:lnTo>
                    <a:pt x="1250948" y="33418"/>
                  </a:lnTo>
                  <a:lnTo>
                    <a:pt x="1281242" y="58257"/>
                  </a:lnTo>
                  <a:lnTo>
                    <a:pt x="1306081" y="88551"/>
                  </a:lnTo>
                  <a:lnTo>
                    <a:pt x="1324359" y="122786"/>
                  </a:lnTo>
                  <a:lnTo>
                    <a:pt x="1335642" y="159918"/>
                  </a:lnTo>
                  <a:lnTo>
                    <a:pt x="1339499" y="198903"/>
                  </a:lnTo>
                  <a:lnTo>
                    <a:pt x="1339499" y="994495"/>
                  </a:lnTo>
                  <a:lnTo>
                    <a:pt x="1334246" y="1040102"/>
                  </a:lnTo>
                  <a:lnTo>
                    <a:pt x="1319283" y="1081968"/>
                  </a:lnTo>
                  <a:lnTo>
                    <a:pt x="1295802" y="1118900"/>
                  </a:lnTo>
                  <a:lnTo>
                    <a:pt x="1265000" y="1149702"/>
                  </a:lnTo>
                  <a:lnTo>
                    <a:pt x="1228068" y="1173183"/>
                  </a:lnTo>
                  <a:lnTo>
                    <a:pt x="1186202" y="1188146"/>
                  </a:lnTo>
                  <a:lnTo>
                    <a:pt x="1140595" y="1193399"/>
                  </a:lnTo>
                  <a:lnTo>
                    <a:pt x="198903" y="1193399"/>
                  </a:lnTo>
                  <a:lnTo>
                    <a:pt x="153297" y="1188146"/>
                  </a:lnTo>
                  <a:lnTo>
                    <a:pt x="111431" y="1173183"/>
                  </a:lnTo>
                  <a:lnTo>
                    <a:pt x="74499" y="1149702"/>
                  </a:lnTo>
                  <a:lnTo>
                    <a:pt x="43697" y="1118900"/>
                  </a:lnTo>
                  <a:lnTo>
                    <a:pt x="20216" y="1081968"/>
                  </a:lnTo>
                  <a:lnTo>
                    <a:pt x="5253" y="1040102"/>
                  </a:lnTo>
                  <a:lnTo>
                    <a:pt x="0" y="994495"/>
                  </a:lnTo>
                  <a:lnTo>
                    <a:pt x="0" y="198903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431" y="233654"/>
            <a:ext cx="605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Setup</a:t>
            </a:r>
            <a:r>
              <a:rPr spc="30" dirty="0"/>
              <a:t> </a:t>
            </a:r>
            <a:r>
              <a:rPr spc="195" dirty="0"/>
              <a:t>Temperature</a:t>
            </a:r>
            <a:r>
              <a:rPr spc="35" dirty="0"/>
              <a:t> </a:t>
            </a:r>
            <a:r>
              <a:rPr spc="80" dirty="0"/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4235450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136525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95" dirty="0">
                <a:latin typeface="Arial"/>
                <a:cs typeface="Arial"/>
              </a:rPr>
              <a:t>Under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Block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settings,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setup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165" dirty="0">
                <a:latin typeface="Arial"/>
                <a:cs typeface="Arial"/>
              </a:rPr>
              <a:t>block </a:t>
            </a:r>
            <a:r>
              <a:rPr sz="1800" spc="140" dirty="0">
                <a:latin typeface="Arial"/>
                <a:cs typeface="Arial"/>
              </a:rPr>
              <a:t>as shown </a:t>
            </a:r>
            <a:r>
              <a:rPr sz="1800" spc="185" dirty="0">
                <a:latin typeface="Arial"/>
                <a:cs typeface="Arial"/>
              </a:rPr>
              <a:t>for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Temperature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gauge: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20" dirty="0">
                <a:latin typeface="Arial"/>
                <a:cs typeface="Arial"/>
              </a:rPr>
              <a:t>Block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Title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(optional)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30" dirty="0">
                <a:latin typeface="Arial"/>
                <a:cs typeface="Arial"/>
              </a:rPr>
              <a:t>Gauge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200" dirty="0">
                <a:latin typeface="Arial"/>
                <a:cs typeface="Arial"/>
              </a:rPr>
              <a:t>Min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30" dirty="0">
                <a:latin typeface="Arial"/>
                <a:cs typeface="Arial"/>
              </a:rPr>
              <a:t>Gauge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Max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85" dirty="0">
                <a:latin typeface="Arial"/>
                <a:cs typeface="Arial"/>
              </a:rPr>
              <a:t>Once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done,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click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“Create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Block”.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114" dirty="0">
                <a:latin typeface="Arial"/>
                <a:cs typeface="Arial"/>
              </a:rPr>
              <a:t>Repeat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same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process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for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Humidity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gauge.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0750" y="914400"/>
            <a:ext cx="3460750" cy="5831205"/>
            <a:chOff x="5180750" y="914400"/>
            <a:chExt cx="3460750" cy="5831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0750" y="914400"/>
              <a:ext cx="3362150" cy="57422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174" y="6331474"/>
              <a:ext cx="810260" cy="394970"/>
            </a:xfrm>
            <a:custGeom>
              <a:avLst/>
              <a:gdLst/>
              <a:ahLst/>
              <a:cxnLst/>
              <a:rect l="l" t="t" r="r" b="b"/>
              <a:pathLst>
                <a:path w="810259" h="394970">
                  <a:moveTo>
                    <a:pt x="0" y="65801"/>
                  </a:moveTo>
                  <a:lnTo>
                    <a:pt x="5170" y="40188"/>
                  </a:lnTo>
                  <a:lnTo>
                    <a:pt x="19272" y="19272"/>
                  </a:lnTo>
                  <a:lnTo>
                    <a:pt x="40188" y="5170"/>
                  </a:lnTo>
                  <a:lnTo>
                    <a:pt x="65801" y="0"/>
                  </a:lnTo>
                  <a:lnTo>
                    <a:pt x="743898" y="0"/>
                  </a:lnTo>
                  <a:lnTo>
                    <a:pt x="780405" y="11055"/>
                  </a:lnTo>
                  <a:lnTo>
                    <a:pt x="804691" y="40620"/>
                  </a:lnTo>
                  <a:lnTo>
                    <a:pt x="809699" y="65801"/>
                  </a:lnTo>
                  <a:lnTo>
                    <a:pt x="809699" y="328998"/>
                  </a:lnTo>
                  <a:lnTo>
                    <a:pt x="804529" y="354611"/>
                  </a:lnTo>
                  <a:lnTo>
                    <a:pt x="790427" y="375527"/>
                  </a:lnTo>
                  <a:lnTo>
                    <a:pt x="769511" y="389629"/>
                  </a:lnTo>
                  <a:lnTo>
                    <a:pt x="743898" y="394799"/>
                  </a:lnTo>
                  <a:lnTo>
                    <a:pt x="65801" y="394799"/>
                  </a:lnTo>
                  <a:lnTo>
                    <a:pt x="40188" y="389629"/>
                  </a:lnTo>
                  <a:lnTo>
                    <a:pt x="19272" y="375527"/>
                  </a:lnTo>
                  <a:lnTo>
                    <a:pt x="5170" y="354611"/>
                  </a:lnTo>
                  <a:lnTo>
                    <a:pt x="0" y="328998"/>
                  </a:lnTo>
                  <a:lnTo>
                    <a:pt x="0" y="6580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95" y="147529"/>
            <a:ext cx="525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Conﬁgure</a:t>
            </a:r>
            <a:r>
              <a:rPr spc="20" dirty="0"/>
              <a:t> </a:t>
            </a:r>
            <a:r>
              <a:rPr spc="185" dirty="0"/>
              <a:t>Thonny</a:t>
            </a:r>
            <a:r>
              <a:rPr spc="20" dirty="0"/>
              <a:t> </a:t>
            </a:r>
            <a:r>
              <a:rPr spc="140" dirty="0"/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815" y="819532"/>
            <a:ext cx="860488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ts val="2865"/>
              </a:lnSpc>
              <a:spcBef>
                <a:spcPts val="100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280" dirty="0">
                <a:latin typeface="Arial"/>
                <a:cs typeface="Arial"/>
              </a:rPr>
              <a:t>Open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325" dirty="0">
                <a:latin typeface="Arial"/>
                <a:cs typeface="Arial"/>
              </a:rPr>
              <a:t>up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Thonny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IDE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software.</a:t>
            </a:r>
            <a:endParaRPr sz="2400">
              <a:latin typeface="Arial"/>
              <a:cs typeface="Arial"/>
            </a:endParaRPr>
          </a:p>
          <a:p>
            <a:pPr marL="347980" marR="5080" indent="-335915">
              <a:lnSpc>
                <a:spcPts val="2850"/>
              </a:lnSpc>
              <a:spcBef>
                <a:spcPts val="105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85" dirty="0">
                <a:latin typeface="Arial"/>
                <a:cs typeface="Arial"/>
              </a:rPr>
              <a:t>Go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‘</a:t>
            </a:r>
            <a:r>
              <a:rPr sz="2400" b="1" spc="-10" dirty="0">
                <a:latin typeface="Arial"/>
                <a:cs typeface="Arial"/>
              </a:rPr>
              <a:t>Tools</a:t>
            </a:r>
            <a:r>
              <a:rPr sz="2400" spc="-10" dirty="0">
                <a:latin typeface="Arial"/>
                <a:cs typeface="Arial"/>
              </a:rPr>
              <a:t>’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-&gt;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‘</a:t>
            </a:r>
            <a:r>
              <a:rPr sz="2400" b="1" spc="80" dirty="0">
                <a:latin typeface="Arial"/>
                <a:cs typeface="Arial"/>
              </a:rPr>
              <a:t>Options</a:t>
            </a:r>
            <a:r>
              <a:rPr sz="2400" spc="80" dirty="0">
                <a:latin typeface="Arial"/>
                <a:cs typeface="Arial"/>
              </a:rPr>
              <a:t>’,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75" dirty="0">
                <a:latin typeface="Arial"/>
                <a:cs typeface="Arial"/>
              </a:rPr>
              <a:t>under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‘</a:t>
            </a:r>
            <a:r>
              <a:rPr sz="2400" b="1" spc="130" dirty="0">
                <a:latin typeface="Arial"/>
                <a:cs typeface="Arial"/>
              </a:rPr>
              <a:t>Interpreter</a:t>
            </a:r>
            <a:r>
              <a:rPr sz="2400" spc="130" dirty="0">
                <a:latin typeface="Arial"/>
                <a:cs typeface="Arial"/>
              </a:rPr>
              <a:t>’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tab,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150" dirty="0">
                <a:latin typeface="Arial"/>
                <a:cs typeface="Arial"/>
              </a:rPr>
              <a:t>select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‘</a:t>
            </a:r>
            <a:r>
              <a:rPr sz="2400" b="1" spc="105" dirty="0">
                <a:latin typeface="Arial"/>
                <a:cs typeface="Arial"/>
              </a:rPr>
              <a:t>MicroPython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90" dirty="0">
                <a:latin typeface="Arial"/>
                <a:cs typeface="Arial"/>
              </a:rPr>
              <a:t>(Raspberry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Pi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Pico)</a:t>
            </a:r>
            <a:r>
              <a:rPr sz="2400" spc="-35" dirty="0">
                <a:latin typeface="Arial"/>
                <a:cs typeface="Arial"/>
              </a:rPr>
              <a:t>’.</a:t>
            </a:r>
            <a:endParaRPr sz="2400">
              <a:latin typeface="Arial"/>
              <a:cs typeface="Arial"/>
            </a:endParaRPr>
          </a:p>
          <a:p>
            <a:pPr marL="347980" indent="-335915">
              <a:lnSpc>
                <a:spcPts val="2760"/>
              </a:lnSpc>
              <a:buChar char="•"/>
              <a:tabLst>
                <a:tab pos="347345" algn="l"/>
                <a:tab pos="348615" algn="l"/>
              </a:tabLst>
            </a:pPr>
            <a:r>
              <a:rPr sz="2400" spc="160" dirty="0">
                <a:latin typeface="Arial"/>
                <a:cs typeface="Arial"/>
              </a:rPr>
              <a:t>Click</a:t>
            </a:r>
            <a:r>
              <a:rPr sz="2400" spc="15" dirty="0">
                <a:latin typeface="Arial"/>
                <a:cs typeface="Arial"/>
              </a:rPr>
              <a:t> ‘</a:t>
            </a:r>
            <a:r>
              <a:rPr sz="2400" b="1" spc="15" dirty="0">
                <a:latin typeface="Arial"/>
                <a:cs typeface="Arial"/>
              </a:rPr>
              <a:t>OK</a:t>
            </a:r>
            <a:r>
              <a:rPr sz="2400" spc="15" dirty="0">
                <a:latin typeface="Arial"/>
                <a:cs typeface="Arial"/>
              </a:rPr>
              <a:t>’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close.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4641" y="2385674"/>
            <a:ext cx="5354725" cy="43884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5944" y="233654"/>
            <a:ext cx="5172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Setup</a:t>
            </a:r>
            <a:r>
              <a:rPr spc="20" dirty="0"/>
              <a:t> </a:t>
            </a:r>
            <a:r>
              <a:rPr spc="204" dirty="0"/>
              <a:t>Humidity</a:t>
            </a:r>
            <a:r>
              <a:rPr spc="25" dirty="0"/>
              <a:t> </a:t>
            </a:r>
            <a:r>
              <a:rPr spc="80" dirty="0"/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4107815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889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95" dirty="0">
                <a:latin typeface="Arial"/>
                <a:cs typeface="Arial"/>
              </a:rPr>
              <a:t>Under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Block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settings,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setup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165" dirty="0">
                <a:latin typeface="Arial"/>
                <a:cs typeface="Arial"/>
              </a:rPr>
              <a:t>block </a:t>
            </a:r>
            <a:r>
              <a:rPr sz="1800" spc="140" dirty="0">
                <a:latin typeface="Arial"/>
                <a:cs typeface="Arial"/>
              </a:rPr>
              <a:t>as shown </a:t>
            </a:r>
            <a:r>
              <a:rPr sz="1800" spc="185" dirty="0">
                <a:latin typeface="Arial"/>
                <a:cs typeface="Arial"/>
              </a:rPr>
              <a:t>for </a:t>
            </a:r>
            <a:r>
              <a:rPr sz="1800" spc="180" dirty="0">
                <a:latin typeface="Arial"/>
                <a:cs typeface="Arial"/>
              </a:rPr>
              <a:t>the 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temperature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gauge: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20" dirty="0">
                <a:latin typeface="Arial"/>
                <a:cs typeface="Arial"/>
              </a:rPr>
              <a:t>Block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Title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(optional)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30" dirty="0">
                <a:latin typeface="Arial"/>
                <a:cs typeface="Arial"/>
              </a:rPr>
              <a:t>Gauge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200" dirty="0">
                <a:latin typeface="Arial"/>
                <a:cs typeface="Arial"/>
              </a:rPr>
              <a:t>Min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15"/>
              </a:spcBef>
              <a:buChar char="○"/>
              <a:tabLst>
                <a:tab pos="836294" algn="l"/>
                <a:tab pos="836930" algn="l"/>
              </a:tabLst>
            </a:pPr>
            <a:r>
              <a:rPr sz="1800" spc="130" dirty="0">
                <a:latin typeface="Arial"/>
                <a:cs typeface="Arial"/>
              </a:rPr>
              <a:t>Gauge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Max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85" dirty="0">
                <a:latin typeface="Arial"/>
                <a:cs typeface="Arial"/>
              </a:rPr>
              <a:t>Once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done,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click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“Create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Block”.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0750" y="914400"/>
            <a:ext cx="3460750" cy="5831205"/>
            <a:chOff x="5180750" y="914400"/>
            <a:chExt cx="3460750" cy="58312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0750" y="914400"/>
              <a:ext cx="3362150" cy="57422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174" y="6331474"/>
              <a:ext cx="810260" cy="394970"/>
            </a:xfrm>
            <a:custGeom>
              <a:avLst/>
              <a:gdLst/>
              <a:ahLst/>
              <a:cxnLst/>
              <a:rect l="l" t="t" r="r" b="b"/>
              <a:pathLst>
                <a:path w="810259" h="394970">
                  <a:moveTo>
                    <a:pt x="0" y="65801"/>
                  </a:moveTo>
                  <a:lnTo>
                    <a:pt x="5170" y="40188"/>
                  </a:lnTo>
                  <a:lnTo>
                    <a:pt x="19272" y="19272"/>
                  </a:lnTo>
                  <a:lnTo>
                    <a:pt x="40188" y="5170"/>
                  </a:lnTo>
                  <a:lnTo>
                    <a:pt x="65801" y="0"/>
                  </a:lnTo>
                  <a:lnTo>
                    <a:pt x="743898" y="0"/>
                  </a:lnTo>
                  <a:lnTo>
                    <a:pt x="780405" y="11055"/>
                  </a:lnTo>
                  <a:lnTo>
                    <a:pt x="804691" y="40620"/>
                  </a:lnTo>
                  <a:lnTo>
                    <a:pt x="809699" y="65801"/>
                  </a:lnTo>
                  <a:lnTo>
                    <a:pt x="809699" y="328998"/>
                  </a:lnTo>
                  <a:lnTo>
                    <a:pt x="804529" y="354611"/>
                  </a:lnTo>
                  <a:lnTo>
                    <a:pt x="790427" y="375527"/>
                  </a:lnTo>
                  <a:lnTo>
                    <a:pt x="769511" y="389629"/>
                  </a:lnTo>
                  <a:lnTo>
                    <a:pt x="743898" y="394799"/>
                  </a:lnTo>
                  <a:lnTo>
                    <a:pt x="65801" y="394799"/>
                  </a:lnTo>
                  <a:lnTo>
                    <a:pt x="40188" y="389629"/>
                  </a:lnTo>
                  <a:lnTo>
                    <a:pt x="19272" y="375527"/>
                  </a:lnTo>
                  <a:lnTo>
                    <a:pt x="5170" y="354611"/>
                  </a:lnTo>
                  <a:lnTo>
                    <a:pt x="0" y="328998"/>
                  </a:lnTo>
                  <a:lnTo>
                    <a:pt x="0" y="6580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0575" y="233654"/>
            <a:ext cx="6943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Completed</a:t>
            </a:r>
            <a:r>
              <a:rPr spc="30" dirty="0"/>
              <a:t> </a:t>
            </a:r>
            <a:r>
              <a:rPr spc="165" dirty="0"/>
              <a:t>Adafruit.io</a:t>
            </a:r>
            <a:r>
              <a:rPr spc="25" dirty="0"/>
              <a:t> </a:t>
            </a:r>
            <a:r>
              <a:rPr spc="60" dirty="0"/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199" y="1030280"/>
            <a:ext cx="840232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7030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85" dirty="0">
                <a:latin typeface="Arial"/>
                <a:cs typeface="Arial"/>
              </a:rPr>
              <a:t>Once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have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created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two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blocks,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it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should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look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something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like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this.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110" dirty="0">
                <a:latin typeface="Arial"/>
                <a:cs typeface="Arial"/>
              </a:rPr>
              <a:t>Your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new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blocks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may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not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be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same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layout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as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shown.</a:t>
            </a:r>
            <a:endParaRPr sz="1800">
              <a:latin typeface="Arial"/>
              <a:cs typeface="Arial"/>
            </a:endParaRPr>
          </a:p>
          <a:p>
            <a:pPr marL="379095" marR="461645" indent="-367030">
              <a:lnSpc>
                <a:spcPct val="1006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55" dirty="0">
                <a:latin typeface="Arial"/>
                <a:cs typeface="Arial"/>
              </a:rPr>
              <a:t>However,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00" dirty="0">
                <a:latin typeface="Arial"/>
                <a:cs typeface="Arial"/>
              </a:rPr>
              <a:t>can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change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layout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whatever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that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you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prefer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204" dirty="0">
                <a:latin typeface="Arial"/>
                <a:cs typeface="Arial"/>
              </a:rPr>
              <a:t>under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‘Dashboard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Settings’.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2680975"/>
            <a:ext cx="8839200" cy="3633470"/>
            <a:chOff x="152400" y="2680975"/>
            <a:chExt cx="8839200" cy="36334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680975"/>
              <a:ext cx="8839203" cy="33319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8605" y="3712000"/>
              <a:ext cx="2152669" cy="26021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58600" y="4043824"/>
              <a:ext cx="1115695" cy="286385"/>
            </a:xfrm>
            <a:custGeom>
              <a:avLst/>
              <a:gdLst/>
              <a:ahLst/>
              <a:cxnLst/>
              <a:rect l="l" t="t" r="r" b="b"/>
              <a:pathLst>
                <a:path w="1115695" h="286385">
                  <a:moveTo>
                    <a:pt x="0" y="47650"/>
                  </a:moveTo>
                  <a:lnTo>
                    <a:pt x="3744" y="29102"/>
                  </a:lnTo>
                  <a:lnTo>
                    <a:pt x="13956" y="13956"/>
                  </a:lnTo>
                  <a:lnTo>
                    <a:pt x="29102" y="3744"/>
                  </a:lnTo>
                  <a:lnTo>
                    <a:pt x="47650" y="0"/>
                  </a:lnTo>
                  <a:lnTo>
                    <a:pt x="1068049" y="0"/>
                  </a:lnTo>
                  <a:lnTo>
                    <a:pt x="1107694" y="21214"/>
                  </a:lnTo>
                  <a:lnTo>
                    <a:pt x="1115699" y="47650"/>
                  </a:lnTo>
                  <a:lnTo>
                    <a:pt x="1115699" y="238249"/>
                  </a:lnTo>
                  <a:lnTo>
                    <a:pt x="1111955" y="256797"/>
                  </a:lnTo>
                  <a:lnTo>
                    <a:pt x="1101743" y="271943"/>
                  </a:lnTo>
                  <a:lnTo>
                    <a:pt x="1086596" y="282155"/>
                  </a:lnTo>
                  <a:lnTo>
                    <a:pt x="1068049" y="285899"/>
                  </a:lnTo>
                  <a:lnTo>
                    <a:pt x="47650" y="285899"/>
                  </a:lnTo>
                  <a:lnTo>
                    <a:pt x="29102" y="282155"/>
                  </a:lnTo>
                  <a:lnTo>
                    <a:pt x="13956" y="271943"/>
                  </a:lnTo>
                  <a:lnTo>
                    <a:pt x="3744" y="256797"/>
                  </a:lnTo>
                  <a:lnTo>
                    <a:pt x="0" y="238249"/>
                  </a:lnTo>
                  <a:lnTo>
                    <a:pt x="0" y="4765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252" y="233654"/>
            <a:ext cx="7507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Analysing</a:t>
            </a:r>
            <a:r>
              <a:rPr spc="35" dirty="0"/>
              <a:t> </a:t>
            </a:r>
            <a:r>
              <a:rPr spc="220" dirty="0"/>
              <a:t>The</a:t>
            </a:r>
            <a:r>
              <a:rPr spc="40" dirty="0"/>
              <a:t> </a:t>
            </a:r>
            <a:r>
              <a:rPr spc="265" dirty="0"/>
              <a:t>Dashboard</a:t>
            </a:r>
            <a:r>
              <a:rPr spc="40" dirty="0"/>
              <a:t> </a:t>
            </a:r>
            <a:r>
              <a:rPr spc="3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174" y="1027233"/>
            <a:ext cx="8483600" cy="25628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312420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95" dirty="0">
                <a:latin typeface="Arial"/>
                <a:cs typeface="Arial"/>
              </a:rPr>
              <a:t>You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have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written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code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send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data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cloud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successfully.</a:t>
            </a:r>
            <a:endParaRPr sz="2400">
              <a:latin typeface="Arial"/>
              <a:cs typeface="Arial"/>
            </a:endParaRPr>
          </a:p>
          <a:p>
            <a:pPr marL="424815" marR="19494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25" dirty="0">
                <a:latin typeface="Arial"/>
                <a:cs typeface="Arial"/>
              </a:rPr>
              <a:t>Now,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environmental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data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65" dirty="0">
                <a:latin typeface="Arial"/>
                <a:cs typeface="Arial"/>
              </a:rPr>
              <a:t>can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be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visualized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80" dirty="0">
                <a:latin typeface="Arial"/>
                <a:cs typeface="Arial"/>
              </a:rPr>
              <a:t>dashboard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easily.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80" dirty="0">
                <a:latin typeface="Arial"/>
                <a:cs typeface="Arial"/>
              </a:rPr>
              <a:t>Going </a:t>
            </a:r>
            <a:r>
              <a:rPr sz="2400" spc="160" dirty="0">
                <a:latin typeface="Arial"/>
                <a:cs typeface="Arial"/>
              </a:rPr>
              <a:t>further, </a:t>
            </a:r>
            <a:r>
              <a:rPr sz="2400" spc="215" dirty="0">
                <a:latin typeface="Arial"/>
                <a:cs typeface="Arial"/>
              </a:rPr>
              <a:t>you </a:t>
            </a:r>
            <a:r>
              <a:rPr sz="2400" spc="225" dirty="0">
                <a:latin typeface="Arial"/>
                <a:cs typeface="Arial"/>
              </a:rPr>
              <a:t>may </a:t>
            </a:r>
            <a:r>
              <a:rPr sz="2400" spc="215" dirty="0">
                <a:latin typeface="Arial"/>
                <a:cs typeface="Arial"/>
              </a:rPr>
              <a:t>thinker </a:t>
            </a:r>
            <a:r>
              <a:rPr sz="2400" spc="195" dirty="0">
                <a:latin typeface="Arial"/>
                <a:cs typeface="Arial"/>
              </a:rPr>
              <a:t>with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00" dirty="0">
                <a:latin typeface="Arial"/>
                <a:cs typeface="Arial"/>
              </a:rPr>
              <a:t>Adafruit.io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Dashboard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settings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for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each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gauge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set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Low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High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warning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25" dirty="0">
                <a:latin typeface="Arial"/>
                <a:cs typeface="Arial"/>
              </a:rPr>
              <a:t>values.</a:t>
            </a:r>
            <a:endParaRPr sz="240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42" y="147529"/>
            <a:ext cx="74460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Download</a:t>
            </a:r>
            <a:r>
              <a:rPr spc="30" dirty="0"/>
              <a:t> </a:t>
            </a:r>
            <a:r>
              <a:rPr spc="180" dirty="0"/>
              <a:t>MicroPython</a:t>
            </a:r>
            <a:r>
              <a:rPr spc="30" dirty="0"/>
              <a:t> </a:t>
            </a:r>
            <a:r>
              <a:rPr spc="200" dirty="0"/>
              <a:t>UF2</a:t>
            </a:r>
            <a:r>
              <a:rPr spc="30" dirty="0"/>
              <a:t> </a:t>
            </a:r>
            <a:r>
              <a:rPr spc="90" dirty="0"/>
              <a:t>ﬁle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992" y="892156"/>
            <a:ext cx="8231505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1310" marR="5080" indent="-309245" algn="just">
              <a:lnSpc>
                <a:spcPct val="100699"/>
              </a:lnSpc>
              <a:spcBef>
                <a:spcPts val="85"/>
              </a:spcBef>
              <a:buChar char="•"/>
              <a:tabLst>
                <a:tab pos="321945" algn="l"/>
              </a:tabLst>
            </a:pPr>
            <a:r>
              <a:rPr sz="1800" spc="160" dirty="0">
                <a:latin typeface="Arial"/>
                <a:cs typeface="Arial"/>
              </a:rPr>
              <a:t>MicroPython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lean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and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efficient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75" dirty="0">
                <a:latin typeface="Arial"/>
                <a:cs typeface="Arial"/>
              </a:rPr>
              <a:t>implementation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of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Python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3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195" dirty="0">
                <a:latin typeface="Arial"/>
                <a:cs typeface="Arial"/>
              </a:rPr>
              <a:t>programming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that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includes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small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subset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of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Python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00" dirty="0">
                <a:latin typeface="Arial"/>
                <a:cs typeface="Arial"/>
              </a:rPr>
              <a:t>standard </a:t>
            </a:r>
            <a:r>
              <a:rPr sz="1800" spc="-484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library.</a:t>
            </a:r>
            <a:endParaRPr sz="1800">
              <a:latin typeface="Arial"/>
              <a:cs typeface="Arial"/>
            </a:endParaRPr>
          </a:p>
          <a:p>
            <a:pPr marL="321310" marR="12065" indent="-309245" algn="just">
              <a:lnSpc>
                <a:spcPct val="100699"/>
              </a:lnSpc>
              <a:buChar char="•"/>
              <a:tabLst>
                <a:tab pos="321945" algn="l"/>
              </a:tabLst>
            </a:pPr>
            <a:r>
              <a:rPr sz="1800" spc="160" dirty="0">
                <a:latin typeface="Arial"/>
                <a:cs typeface="Arial"/>
              </a:rPr>
              <a:t>MicroPython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aims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be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as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compatible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with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95" dirty="0">
                <a:latin typeface="Arial"/>
                <a:cs typeface="Arial"/>
              </a:rPr>
              <a:t>normal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Python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allow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code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65" dirty="0">
                <a:latin typeface="Arial"/>
                <a:cs typeface="Arial"/>
              </a:rPr>
              <a:t>transfer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from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desktop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215" dirty="0">
                <a:latin typeface="Arial"/>
                <a:cs typeface="Arial"/>
              </a:rPr>
              <a:t>a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microcontroller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with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ease.</a:t>
            </a:r>
            <a:endParaRPr sz="1800">
              <a:latin typeface="Arial"/>
              <a:cs typeface="Arial"/>
            </a:endParaRPr>
          </a:p>
          <a:p>
            <a:pPr marL="321310" indent="-309245" algn="just">
              <a:lnSpc>
                <a:spcPct val="100000"/>
              </a:lnSpc>
              <a:spcBef>
                <a:spcPts val="15"/>
              </a:spcBef>
              <a:buChar char="•"/>
              <a:tabLst>
                <a:tab pos="321945" algn="l"/>
              </a:tabLst>
            </a:pPr>
            <a:r>
              <a:rPr sz="1800" spc="60" dirty="0">
                <a:latin typeface="Arial"/>
                <a:cs typeface="Arial"/>
              </a:rPr>
              <a:t>Go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u="heavy" spc="180" dirty="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Arial"/>
                <a:cs typeface="Arial"/>
                <a:hlinkClick r:id="rId3"/>
              </a:rPr>
              <a:t>https://micropython.org/download/rp2-pico-w/</a:t>
            </a:r>
            <a:endParaRPr sz="1800">
              <a:latin typeface="Arial"/>
              <a:cs typeface="Arial"/>
            </a:endParaRPr>
          </a:p>
          <a:p>
            <a:pPr marL="321310" indent="-309245" algn="just">
              <a:lnSpc>
                <a:spcPct val="100000"/>
              </a:lnSpc>
              <a:spcBef>
                <a:spcPts val="15"/>
              </a:spcBef>
              <a:buChar char="•"/>
              <a:tabLst>
                <a:tab pos="321945" algn="l"/>
              </a:tabLst>
            </a:pPr>
            <a:r>
              <a:rPr sz="1800" spc="140" dirty="0">
                <a:latin typeface="Arial"/>
                <a:cs typeface="Arial"/>
              </a:rPr>
              <a:t>Recommend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to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download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latest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70" dirty="0">
                <a:latin typeface="Arial"/>
                <a:cs typeface="Arial"/>
              </a:rPr>
              <a:t>nightly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85" dirty="0">
                <a:latin typeface="Arial"/>
                <a:cs typeface="Arial"/>
              </a:rPr>
              <a:t>build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ﬁrmware.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26637" y="3561996"/>
            <a:ext cx="4239895" cy="1719580"/>
            <a:chOff x="2026637" y="3561996"/>
            <a:chExt cx="4239895" cy="17195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4910" y="3561996"/>
              <a:ext cx="3641306" cy="17194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31400" y="4360124"/>
              <a:ext cx="619125" cy="237490"/>
            </a:xfrm>
            <a:custGeom>
              <a:avLst/>
              <a:gdLst/>
              <a:ahLst/>
              <a:cxnLst/>
              <a:rect l="l" t="t" r="r" b="b"/>
              <a:pathLst>
                <a:path w="619125" h="237489">
                  <a:moveTo>
                    <a:pt x="500099" y="236999"/>
                  </a:moveTo>
                  <a:lnTo>
                    <a:pt x="500099" y="177749"/>
                  </a:lnTo>
                  <a:lnTo>
                    <a:pt x="0" y="177749"/>
                  </a:lnTo>
                  <a:lnTo>
                    <a:pt x="0" y="59249"/>
                  </a:lnTo>
                  <a:lnTo>
                    <a:pt x="500099" y="59249"/>
                  </a:lnTo>
                  <a:lnTo>
                    <a:pt x="500099" y="0"/>
                  </a:lnTo>
                  <a:lnTo>
                    <a:pt x="618599" y="118499"/>
                  </a:lnTo>
                  <a:lnTo>
                    <a:pt x="500099" y="23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1400" y="4360124"/>
              <a:ext cx="619125" cy="237490"/>
            </a:xfrm>
            <a:custGeom>
              <a:avLst/>
              <a:gdLst/>
              <a:ahLst/>
              <a:cxnLst/>
              <a:rect l="l" t="t" r="r" b="b"/>
              <a:pathLst>
                <a:path w="619125" h="237489">
                  <a:moveTo>
                    <a:pt x="618599" y="118499"/>
                  </a:moveTo>
                  <a:lnTo>
                    <a:pt x="500099" y="0"/>
                  </a:lnTo>
                  <a:lnTo>
                    <a:pt x="500099" y="59249"/>
                  </a:lnTo>
                  <a:lnTo>
                    <a:pt x="0" y="59249"/>
                  </a:lnTo>
                  <a:lnTo>
                    <a:pt x="0" y="177749"/>
                  </a:lnTo>
                  <a:lnTo>
                    <a:pt x="500099" y="177749"/>
                  </a:lnTo>
                  <a:lnTo>
                    <a:pt x="500099" y="236999"/>
                  </a:lnTo>
                  <a:lnTo>
                    <a:pt x="618599" y="11849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400" y="147529"/>
            <a:ext cx="698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Boot</a:t>
            </a:r>
            <a:r>
              <a:rPr spc="30" dirty="0"/>
              <a:t> </a:t>
            </a:r>
            <a:r>
              <a:rPr spc="335" dirty="0"/>
              <a:t>and</a:t>
            </a:r>
            <a:r>
              <a:rPr spc="35" dirty="0"/>
              <a:t> </a:t>
            </a:r>
            <a:r>
              <a:rPr spc="160" dirty="0"/>
              <a:t>Install</a:t>
            </a:r>
            <a:r>
              <a:rPr spc="30" dirty="0"/>
              <a:t> </a:t>
            </a:r>
            <a:r>
              <a:rPr spc="180" dirty="0"/>
              <a:t>MicroPython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7575" y="2553650"/>
            <a:ext cx="4041175" cy="2884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5815" y="900812"/>
            <a:ext cx="8435975" cy="529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marR="5080" indent="-335915">
              <a:lnSpc>
                <a:spcPct val="100000"/>
              </a:lnSpc>
              <a:spcBef>
                <a:spcPts val="100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-254" dirty="0">
                <a:latin typeface="Arial"/>
                <a:cs typeface="Arial"/>
              </a:rPr>
              <a:t>T</a:t>
            </a:r>
            <a:r>
              <a:rPr sz="2400" spc="290" dirty="0">
                <a:latin typeface="Arial"/>
                <a:cs typeface="Arial"/>
              </a:rPr>
              <a:t>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get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start</a:t>
            </a:r>
            <a:r>
              <a:rPr sz="2400" spc="265" dirty="0">
                <a:latin typeface="Arial"/>
                <a:cs typeface="Arial"/>
              </a:rPr>
              <a:t>e</a:t>
            </a:r>
            <a:r>
              <a:rPr sz="2400" spc="360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Raspberry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Pi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Pico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400" dirty="0">
                <a:latin typeface="Arial"/>
                <a:cs typeface="Arial"/>
              </a:rPr>
              <a:t>W</a:t>
            </a:r>
            <a:r>
              <a:rPr sz="2400" spc="-125" dirty="0">
                <a:latin typeface="Arial"/>
                <a:cs typeface="Arial"/>
              </a:rPr>
              <a:t>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65" dirty="0">
                <a:latin typeface="Arial"/>
                <a:cs typeface="Arial"/>
              </a:rPr>
              <a:t>y</a:t>
            </a:r>
            <a:r>
              <a:rPr sz="2400" spc="290" dirty="0">
                <a:latin typeface="Arial"/>
                <a:cs typeface="Arial"/>
              </a:rPr>
              <a:t>ou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n</a:t>
            </a:r>
            <a:r>
              <a:rPr sz="2400" spc="160" dirty="0">
                <a:latin typeface="Arial"/>
                <a:cs typeface="Arial"/>
              </a:rPr>
              <a:t>e</a:t>
            </a:r>
            <a:r>
              <a:rPr sz="2400" spc="85" dirty="0">
                <a:latin typeface="Arial"/>
                <a:cs typeface="Arial"/>
              </a:rPr>
              <a:t>e</a:t>
            </a:r>
            <a:r>
              <a:rPr sz="2400" spc="240" dirty="0">
                <a:latin typeface="Arial"/>
                <a:cs typeface="Arial"/>
              </a:rPr>
              <a:t>d 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connect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microUSB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cable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Pico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board.</a:t>
            </a:r>
            <a:endParaRPr sz="2400">
              <a:latin typeface="Arial"/>
              <a:cs typeface="Arial"/>
            </a:endParaRPr>
          </a:p>
          <a:p>
            <a:pPr marL="347980" marR="356870" indent="-335915">
              <a:lnSpc>
                <a:spcPts val="2850"/>
              </a:lnSpc>
              <a:spcBef>
                <a:spcPts val="95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165" dirty="0">
                <a:latin typeface="Arial"/>
                <a:cs typeface="Arial"/>
              </a:rPr>
              <a:t>Before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you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70" dirty="0">
                <a:latin typeface="Arial"/>
                <a:cs typeface="Arial"/>
              </a:rPr>
              <a:t>plug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60" dirty="0">
                <a:latin typeface="Arial"/>
                <a:cs typeface="Arial"/>
              </a:rPr>
              <a:t>other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60" dirty="0">
                <a:latin typeface="Arial"/>
                <a:cs typeface="Arial"/>
              </a:rPr>
              <a:t>end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4" dirty="0">
                <a:latin typeface="Arial"/>
                <a:cs typeface="Arial"/>
              </a:rPr>
              <a:t>into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computer,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press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hold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BOOTSEL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button.</a:t>
            </a:r>
            <a:endParaRPr sz="2400">
              <a:latin typeface="Arial"/>
              <a:cs typeface="Arial"/>
            </a:endParaRPr>
          </a:p>
          <a:p>
            <a:pPr marL="347980" marR="4027804" indent="-335915">
              <a:lnSpc>
                <a:spcPct val="99300"/>
              </a:lnSpc>
              <a:spcBef>
                <a:spcPts val="520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220" dirty="0">
                <a:latin typeface="Arial"/>
                <a:cs typeface="Arial"/>
              </a:rPr>
              <a:t>Continue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50" dirty="0">
                <a:latin typeface="Arial"/>
                <a:cs typeface="Arial"/>
              </a:rPr>
              <a:t>hold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spc="300" dirty="0">
                <a:latin typeface="Arial"/>
                <a:cs typeface="Arial"/>
              </a:rPr>
              <a:t>button </a:t>
            </a:r>
            <a:r>
              <a:rPr sz="2400" spc="250" dirty="0">
                <a:latin typeface="Arial"/>
                <a:cs typeface="Arial"/>
              </a:rPr>
              <a:t>for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95" dirty="0">
                <a:latin typeface="Arial"/>
                <a:cs typeface="Arial"/>
              </a:rPr>
              <a:t>few </a:t>
            </a:r>
            <a:r>
              <a:rPr sz="2400" spc="225" dirty="0">
                <a:latin typeface="Arial"/>
                <a:cs typeface="Arial"/>
              </a:rPr>
              <a:t>more </a:t>
            </a:r>
            <a:r>
              <a:rPr sz="2400" spc="229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seconds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after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connecting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270" dirty="0">
                <a:latin typeface="Arial"/>
                <a:cs typeface="Arial"/>
              </a:rPr>
              <a:t>computer </a:t>
            </a:r>
            <a:r>
              <a:rPr sz="2400" spc="215" dirty="0">
                <a:latin typeface="Arial"/>
                <a:cs typeface="Arial"/>
              </a:rPr>
              <a:t>before 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releasing.</a:t>
            </a:r>
            <a:endParaRPr sz="2400">
              <a:latin typeface="Arial"/>
              <a:cs typeface="Arial"/>
            </a:endParaRPr>
          </a:p>
          <a:p>
            <a:pPr marL="347980" marR="3947160" indent="-335915">
              <a:lnSpc>
                <a:spcPts val="2850"/>
              </a:lnSpc>
              <a:spcBef>
                <a:spcPts val="90"/>
              </a:spcBef>
              <a:buChar char="•"/>
              <a:tabLst>
                <a:tab pos="347345" algn="l"/>
                <a:tab pos="348615" algn="l"/>
              </a:tabLst>
            </a:pPr>
            <a:r>
              <a:rPr sz="2400" spc="85" dirty="0">
                <a:latin typeface="Arial"/>
                <a:cs typeface="Arial"/>
              </a:rPr>
              <a:t>A </a:t>
            </a:r>
            <a:r>
              <a:rPr sz="2400" spc="140" dirty="0">
                <a:latin typeface="Arial"/>
                <a:cs typeface="Arial"/>
              </a:rPr>
              <a:t>new </a:t>
            </a:r>
            <a:r>
              <a:rPr sz="2400" spc="204" dirty="0">
                <a:latin typeface="Arial"/>
                <a:cs typeface="Arial"/>
              </a:rPr>
              <a:t>drive </a:t>
            </a:r>
            <a:r>
              <a:rPr sz="2400" spc="-105" dirty="0">
                <a:latin typeface="Arial"/>
                <a:cs typeface="Arial"/>
              </a:rPr>
              <a:t>(RPI-RP2) </a:t>
            </a:r>
            <a:r>
              <a:rPr sz="2400" spc="120" dirty="0">
                <a:latin typeface="Arial"/>
                <a:cs typeface="Arial"/>
              </a:rPr>
              <a:t>will 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280" dirty="0">
                <a:latin typeface="Arial"/>
                <a:cs typeface="Arial"/>
              </a:rPr>
              <a:t>appear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your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computer.</a:t>
            </a:r>
            <a:endParaRPr sz="2400">
              <a:latin typeface="Arial"/>
              <a:cs typeface="Arial"/>
            </a:endParaRPr>
          </a:p>
          <a:p>
            <a:pPr marL="347980" marR="3882390" indent="-335915">
              <a:lnSpc>
                <a:spcPts val="2850"/>
              </a:lnSpc>
              <a:buChar char="•"/>
              <a:tabLst>
                <a:tab pos="347345" algn="l"/>
                <a:tab pos="348615" algn="l"/>
              </a:tabLst>
            </a:pPr>
            <a:r>
              <a:rPr sz="2400" spc="225" dirty="0">
                <a:latin typeface="Arial"/>
                <a:cs typeface="Arial"/>
              </a:rPr>
              <a:t>Drag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300" dirty="0">
                <a:latin typeface="Arial"/>
                <a:cs typeface="Arial"/>
              </a:rPr>
              <a:t>drop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UF2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155" dirty="0">
                <a:latin typeface="Arial"/>
                <a:cs typeface="Arial"/>
              </a:rPr>
              <a:t>ﬁle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RPI-RP2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drive.</a:t>
            </a:r>
            <a:endParaRPr sz="2400">
              <a:latin typeface="Arial"/>
              <a:cs typeface="Arial"/>
            </a:endParaRPr>
          </a:p>
          <a:p>
            <a:pPr marL="360680" indent="-335915">
              <a:lnSpc>
                <a:spcPct val="100000"/>
              </a:lnSpc>
              <a:spcBef>
                <a:spcPts val="760"/>
              </a:spcBef>
              <a:buChar char="•"/>
              <a:tabLst>
                <a:tab pos="360680" algn="l"/>
                <a:tab pos="361315" algn="l"/>
              </a:tabLst>
            </a:pPr>
            <a:r>
              <a:rPr sz="2400" spc="175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Pico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20" dirty="0">
                <a:latin typeface="Arial"/>
                <a:cs typeface="Arial"/>
              </a:rPr>
              <a:t>will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auto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60" dirty="0">
                <a:latin typeface="Arial"/>
                <a:cs typeface="Arial"/>
              </a:rPr>
              <a:t>reboot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run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MicroPython.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4425" y="3619875"/>
            <a:ext cx="1474470" cy="1119505"/>
          </a:xfrm>
          <a:custGeom>
            <a:avLst/>
            <a:gdLst/>
            <a:ahLst/>
            <a:cxnLst/>
            <a:rect l="l" t="t" r="r" b="b"/>
            <a:pathLst>
              <a:path w="1474470" h="1119504">
                <a:moveTo>
                  <a:pt x="0" y="559499"/>
                </a:moveTo>
                <a:lnTo>
                  <a:pt x="2021" y="517743"/>
                </a:lnTo>
                <a:lnTo>
                  <a:pt x="7992" y="476821"/>
                </a:lnTo>
                <a:lnTo>
                  <a:pt x="17768" y="436840"/>
                </a:lnTo>
                <a:lnTo>
                  <a:pt x="31208" y="397909"/>
                </a:lnTo>
                <a:lnTo>
                  <a:pt x="48168" y="360135"/>
                </a:lnTo>
                <a:lnTo>
                  <a:pt x="68507" y="323629"/>
                </a:lnTo>
                <a:lnTo>
                  <a:pt x="92082" y="288496"/>
                </a:lnTo>
                <a:lnTo>
                  <a:pt x="118751" y="254846"/>
                </a:lnTo>
                <a:lnTo>
                  <a:pt x="148370" y="222787"/>
                </a:lnTo>
                <a:lnTo>
                  <a:pt x="180798" y="192427"/>
                </a:lnTo>
                <a:lnTo>
                  <a:pt x="215891" y="163873"/>
                </a:lnTo>
                <a:lnTo>
                  <a:pt x="253508" y="137236"/>
                </a:lnTo>
                <a:lnTo>
                  <a:pt x="293505" y="112621"/>
                </a:lnTo>
                <a:lnTo>
                  <a:pt x="335741" y="90138"/>
                </a:lnTo>
                <a:lnTo>
                  <a:pt x="380072" y="69896"/>
                </a:lnTo>
                <a:lnTo>
                  <a:pt x="426357" y="52001"/>
                </a:lnTo>
                <a:lnTo>
                  <a:pt x="474452" y="36562"/>
                </a:lnTo>
                <a:lnTo>
                  <a:pt x="524215" y="23688"/>
                </a:lnTo>
                <a:lnTo>
                  <a:pt x="575504" y="13487"/>
                </a:lnTo>
                <a:lnTo>
                  <a:pt x="628176" y="6066"/>
                </a:lnTo>
                <a:lnTo>
                  <a:pt x="682089" y="1534"/>
                </a:lnTo>
                <a:lnTo>
                  <a:pt x="737099" y="0"/>
                </a:lnTo>
                <a:lnTo>
                  <a:pt x="792110" y="1534"/>
                </a:lnTo>
                <a:lnTo>
                  <a:pt x="846023" y="6066"/>
                </a:lnTo>
                <a:lnTo>
                  <a:pt x="898695" y="13487"/>
                </a:lnTo>
                <a:lnTo>
                  <a:pt x="949984" y="23688"/>
                </a:lnTo>
                <a:lnTo>
                  <a:pt x="999747" y="36562"/>
                </a:lnTo>
                <a:lnTo>
                  <a:pt x="1047842" y="52001"/>
                </a:lnTo>
                <a:lnTo>
                  <a:pt x="1094127" y="69896"/>
                </a:lnTo>
                <a:lnTo>
                  <a:pt x="1138458" y="90138"/>
                </a:lnTo>
                <a:lnTo>
                  <a:pt x="1180694" y="112621"/>
                </a:lnTo>
                <a:lnTo>
                  <a:pt x="1220691" y="137236"/>
                </a:lnTo>
                <a:lnTo>
                  <a:pt x="1258308" y="163873"/>
                </a:lnTo>
                <a:lnTo>
                  <a:pt x="1293401" y="192427"/>
                </a:lnTo>
                <a:lnTo>
                  <a:pt x="1325829" y="222787"/>
                </a:lnTo>
                <a:lnTo>
                  <a:pt x="1355448" y="254846"/>
                </a:lnTo>
                <a:lnTo>
                  <a:pt x="1382117" y="288496"/>
                </a:lnTo>
                <a:lnTo>
                  <a:pt x="1405692" y="323629"/>
                </a:lnTo>
                <a:lnTo>
                  <a:pt x="1426031" y="360135"/>
                </a:lnTo>
                <a:lnTo>
                  <a:pt x="1442991" y="397909"/>
                </a:lnTo>
                <a:lnTo>
                  <a:pt x="1456431" y="436840"/>
                </a:lnTo>
                <a:lnTo>
                  <a:pt x="1466207" y="476821"/>
                </a:lnTo>
                <a:lnTo>
                  <a:pt x="1472178" y="517743"/>
                </a:lnTo>
                <a:lnTo>
                  <a:pt x="1474199" y="559499"/>
                </a:lnTo>
                <a:lnTo>
                  <a:pt x="1472178" y="601256"/>
                </a:lnTo>
                <a:lnTo>
                  <a:pt x="1466207" y="642178"/>
                </a:lnTo>
                <a:lnTo>
                  <a:pt x="1456431" y="682159"/>
                </a:lnTo>
                <a:lnTo>
                  <a:pt x="1442991" y="721090"/>
                </a:lnTo>
                <a:lnTo>
                  <a:pt x="1426031" y="758864"/>
                </a:lnTo>
                <a:lnTo>
                  <a:pt x="1405692" y="795370"/>
                </a:lnTo>
                <a:lnTo>
                  <a:pt x="1382117" y="830503"/>
                </a:lnTo>
                <a:lnTo>
                  <a:pt x="1355448" y="864153"/>
                </a:lnTo>
                <a:lnTo>
                  <a:pt x="1325829" y="896212"/>
                </a:lnTo>
                <a:lnTo>
                  <a:pt x="1293401" y="926572"/>
                </a:lnTo>
                <a:lnTo>
                  <a:pt x="1258308" y="955126"/>
                </a:lnTo>
                <a:lnTo>
                  <a:pt x="1220691" y="981763"/>
                </a:lnTo>
                <a:lnTo>
                  <a:pt x="1180694" y="1006378"/>
                </a:lnTo>
                <a:lnTo>
                  <a:pt x="1138458" y="1028861"/>
                </a:lnTo>
                <a:lnTo>
                  <a:pt x="1094127" y="1049103"/>
                </a:lnTo>
                <a:lnTo>
                  <a:pt x="1047842" y="1066998"/>
                </a:lnTo>
                <a:lnTo>
                  <a:pt x="999747" y="1082437"/>
                </a:lnTo>
                <a:lnTo>
                  <a:pt x="949984" y="1095311"/>
                </a:lnTo>
                <a:lnTo>
                  <a:pt x="898695" y="1105512"/>
                </a:lnTo>
                <a:lnTo>
                  <a:pt x="846023" y="1112933"/>
                </a:lnTo>
                <a:lnTo>
                  <a:pt x="792110" y="1117465"/>
                </a:lnTo>
                <a:lnTo>
                  <a:pt x="737099" y="1118999"/>
                </a:lnTo>
                <a:lnTo>
                  <a:pt x="682089" y="1117465"/>
                </a:lnTo>
                <a:lnTo>
                  <a:pt x="628176" y="1112933"/>
                </a:lnTo>
                <a:lnTo>
                  <a:pt x="575504" y="1105512"/>
                </a:lnTo>
                <a:lnTo>
                  <a:pt x="524215" y="1095311"/>
                </a:lnTo>
                <a:lnTo>
                  <a:pt x="474452" y="1082437"/>
                </a:lnTo>
                <a:lnTo>
                  <a:pt x="426357" y="1066998"/>
                </a:lnTo>
                <a:lnTo>
                  <a:pt x="380072" y="1049103"/>
                </a:lnTo>
                <a:lnTo>
                  <a:pt x="335741" y="1028861"/>
                </a:lnTo>
                <a:lnTo>
                  <a:pt x="293505" y="1006378"/>
                </a:lnTo>
                <a:lnTo>
                  <a:pt x="253508" y="981763"/>
                </a:lnTo>
                <a:lnTo>
                  <a:pt x="215891" y="955126"/>
                </a:lnTo>
                <a:lnTo>
                  <a:pt x="180798" y="926572"/>
                </a:lnTo>
                <a:lnTo>
                  <a:pt x="148370" y="896212"/>
                </a:lnTo>
                <a:lnTo>
                  <a:pt x="118751" y="864153"/>
                </a:lnTo>
                <a:lnTo>
                  <a:pt x="92082" y="830503"/>
                </a:lnTo>
                <a:lnTo>
                  <a:pt x="68507" y="795370"/>
                </a:lnTo>
                <a:lnTo>
                  <a:pt x="48168" y="758864"/>
                </a:lnTo>
                <a:lnTo>
                  <a:pt x="31208" y="721090"/>
                </a:lnTo>
                <a:lnTo>
                  <a:pt x="17768" y="682159"/>
                </a:lnTo>
                <a:lnTo>
                  <a:pt x="7992" y="642178"/>
                </a:lnTo>
                <a:lnTo>
                  <a:pt x="2021" y="601256"/>
                </a:lnTo>
                <a:lnTo>
                  <a:pt x="0" y="559499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301" y="65329"/>
            <a:ext cx="315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DHT</a:t>
            </a:r>
            <a:r>
              <a:rPr spc="-40" dirty="0"/>
              <a:t> </a:t>
            </a:r>
            <a:r>
              <a:rPr spc="150" dirty="0"/>
              <a:t>Sensors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475" y="3307524"/>
            <a:ext cx="4210044" cy="3237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274" y="685132"/>
            <a:ext cx="8667750" cy="592899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1170940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Arial"/>
                <a:cs typeface="Arial"/>
              </a:rPr>
              <a:t>The </a:t>
            </a:r>
            <a:r>
              <a:rPr sz="2400" spc="170" dirty="0">
                <a:latin typeface="Arial"/>
                <a:cs typeface="Arial"/>
              </a:rPr>
              <a:t>DHT </a:t>
            </a:r>
            <a:r>
              <a:rPr sz="2400" spc="185" dirty="0">
                <a:latin typeface="Arial"/>
                <a:cs typeface="Arial"/>
              </a:rPr>
              <a:t>sensors </a:t>
            </a:r>
            <a:r>
              <a:rPr sz="2400" spc="210" dirty="0">
                <a:latin typeface="Arial"/>
                <a:cs typeface="Arial"/>
              </a:rPr>
              <a:t>are </a:t>
            </a:r>
            <a:r>
              <a:rPr sz="2400" spc="265" dirty="0">
                <a:latin typeface="Arial"/>
                <a:cs typeface="Arial"/>
              </a:rPr>
              <a:t>made </a:t>
            </a:r>
            <a:r>
              <a:rPr sz="2400" spc="250" dirty="0">
                <a:latin typeface="Arial"/>
                <a:cs typeface="Arial"/>
              </a:rPr>
              <a:t>of </a:t>
            </a:r>
            <a:r>
              <a:rPr sz="2400" spc="190" dirty="0">
                <a:latin typeface="Arial"/>
                <a:cs typeface="Arial"/>
              </a:rPr>
              <a:t>two </a:t>
            </a:r>
            <a:r>
              <a:rPr sz="2400" spc="200" dirty="0">
                <a:latin typeface="Arial"/>
                <a:cs typeface="Arial"/>
              </a:rPr>
              <a:t>parts,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29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capacitive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humidity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sensor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thermistor.</a:t>
            </a:r>
            <a:endParaRPr sz="2400">
              <a:latin typeface="Arial"/>
              <a:cs typeface="Arial"/>
            </a:endParaRPr>
          </a:p>
          <a:p>
            <a:pPr marL="424815" marR="359410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Arial"/>
                <a:cs typeface="Arial"/>
              </a:rPr>
              <a:t>There </a:t>
            </a:r>
            <a:r>
              <a:rPr sz="2400" spc="125" dirty="0">
                <a:latin typeface="Arial"/>
                <a:cs typeface="Arial"/>
              </a:rPr>
              <a:t>is </a:t>
            </a:r>
            <a:r>
              <a:rPr sz="2400" spc="200" dirty="0">
                <a:latin typeface="Arial"/>
                <a:cs typeface="Arial"/>
              </a:rPr>
              <a:t>also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155" dirty="0">
                <a:latin typeface="Arial"/>
                <a:cs typeface="Arial"/>
              </a:rPr>
              <a:t>very </a:t>
            </a:r>
            <a:r>
              <a:rPr sz="2400" spc="225" dirty="0">
                <a:latin typeface="Arial"/>
                <a:cs typeface="Arial"/>
              </a:rPr>
              <a:t>basic </a:t>
            </a:r>
            <a:r>
              <a:rPr sz="2400" spc="260" dirty="0">
                <a:latin typeface="Arial"/>
                <a:cs typeface="Arial"/>
              </a:rPr>
              <a:t>chip </a:t>
            </a:r>
            <a:r>
              <a:rPr sz="2400" spc="200" dirty="0">
                <a:latin typeface="Arial"/>
                <a:cs typeface="Arial"/>
              </a:rPr>
              <a:t>inside </a:t>
            </a:r>
            <a:r>
              <a:rPr sz="2400" spc="290" dirty="0">
                <a:latin typeface="Arial"/>
                <a:cs typeface="Arial"/>
              </a:rPr>
              <a:t>that </a:t>
            </a:r>
            <a:r>
              <a:rPr sz="2400" spc="220" dirty="0">
                <a:latin typeface="Arial"/>
                <a:cs typeface="Arial"/>
              </a:rPr>
              <a:t>does 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some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analog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digital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conversion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spits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out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digital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signal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with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temperature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humidity.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76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Arial"/>
                <a:cs typeface="Arial"/>
              </a:rPr>
              <a:t>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two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80" dirty="0">
                <a:latin typeface="Arial"/>
                <a:cs typeface="Arial"/>
              </a:rPr>
              <a:t>popular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DHT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sensors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04" dirty="0">
                <a:latin typeface="Arial"/>
                <a:cs typeface="Arial"/>
              </a:rPr>
              <a:t>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DHT11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80" dirty="0">
                <a:latin typeface="Arial"/>
                <a:cs typeface="Arial"/>
              </a:rPr>
              <a:t>DHT22.</a:t>
            </a:r>
            <a:endParaRPr sz="2400">
              <a:latin typeface="Arial"/>
              <a:cs typeface="Arial"/>
            </a:endParaRPr>
          </a:p>
          <a:p>
            <a:pPr marL="405765" algn="ctr">
              <a:lnSpc>
                <a:spcPct val="100000"/>
              </a:lnSpc>
              <a:spcBef>
                <a:spcPts val="1750"/>
              </a:spcBef>
            </a:pPr>
            <a:r>
              <a:rPr sz="1000" spc="-30" dirty="0">
                <a:latin typeface="Arial"/>
                <a:cs typeface="Arial"/>
              </a:rPr>
              <a:t>DHT11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95" dirty="0">
                <a:latin typeface="Arial"/>
                <a:cs typeface="Arial"/>
              </a:rPr>
              <a:t>Ultra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low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25" dirty="0">
                <a:latin typeface="Arial"/>
                <a:cs typeface="Arial"/>
              </a:rPr>
              <a:t>3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120" dirty="0">
                <a:latin typeface="Arial"/>
                <a:cs typeface="Arial"/>
              </a:rPr>
              <a:t>to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5V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power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and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110" dirty="0">
                <a:latin typeface="Arial"/>
                <a:cs typeface="Arial"/>
              </a:rPr>
              <a:t>I/O</a:t>
            </a:r>
            <a:endParaRPr sz="1000">
              <a:latin typeface="Arial"/>
              <a:cs typeface="Arial"/>
            </a:endParaRPr>
          </a:p>
          <a:p>
            <a:pPr marL="4801870" marR="720725" lvl="1" indent="-305435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35" dirty="0">
                <a:latin typeface="Arial"/>
                <a:cs typeface="Arial"/>
              </a:rPr>
              <a:t>2.5mA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max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current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70" dirty="0">
                <a:latin typeface="Arial"/>
                <a:cs typeface="Arial"/>
              </a:rPr>
              <a:t>use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14" dirty="0">
                <a:latin typeface="Arial"/>
                <a:cs typeface="Arial"/>
              </a:rPr>
              <a:t>during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conversion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35" dirty="0">
                <a:latin typeface="Arial"/>
                <a:cs typeface="Arial"/>
              </a:rPr>
              <a:t>(while </a:t>
            </a:r>
            <a:r>
              <a:rPr sz="1000" spc="-26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requesting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data)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Good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for</a:t>
            </a:r>
            <a:r>
              <a:rPr sz="1000" spc="15" dirty="0">
                <a:latin typeface="Arial"/>
                <a:cs typeface="Arial"/>
              </a:rPr>
              <a:t> 20-80% </a:t>
            </a:r>
            <a:r>
              <a:rPr sz="1000" spc="100" dirty="0">
                <a:latin typeface="Arial"/>
                <a:cs typeface="Arial"/>
              </a:rPr>
              <a:t>humidity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readings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with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5%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accuracy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Good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for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0-50°C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temperature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readings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±2°C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accuracy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110" dirty="0">
                <a:latin typeface="Arial"/>
                <a:cs typeface="Arial"/>
              </a:rPr>
              <a:t>No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more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20" dirty="0">
                <a:latin typeface="Arial"/>
                <a:cs typeface="Arial"/>
              </a:rPr>
              <a:t>than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80" dirty="0">
                <a:latin typeface="Arial"/>
                <a:cs typeface="Arial"/>
              </a:rPr>
              <a:t>1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Hz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sampling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rate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(once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every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second)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Body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size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15.5mm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x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12mm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x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5.5mm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90" dirty="0">
                <a:latin typeface="Arial"/>
                <a:cs typeface="Arial"/>
              </a:rPr>
              <a:t>4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pins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with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0</a:t>
            </a:r>
            <a:r>
              <a:rPr sz="1000" spc="-110" dirty="0">
                <a:latin typeface="Arial"/>
                <a:cs typeface="Arial"/>
              </a:rPr>
              <a:t>.1"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spacing</a:t>
            </a:r>
            <a:endParaRPr sz="1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000">
              <a:latin typeface="Arial"/>
              <a:cs typeface="Arial"/>
            </a:endParaRPr>
          </a:p>
          <a:p>
            <a:pPr marL="457834" algn="ctr">
              <a:lnSpc>
                <a:spcPct val="100000"/>
              </a:lnSpc>
            </a:pPr>
            <a:r>
              <a:rPr sz="1000" spc="50" dirty="0">
                <a:latin typeface="Arial"/>
                <a:cs typeface="Arial"/>
              </a:rPr>
              <a:t>DHT22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60" dirty="0">
                <a:latin typeface="Arial"/>
                <a:cs typeface="Arial"/>
              </a:rPr>
              <a:t>Low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cost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25" dirty="0">
                <a:latin typeface="Arial"/>
                <a:cs typeface="Arial"/>
              </a:rPr>
              <a:t>3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120" dirty="0">
                <a:latin typeface="Arial"/>
                <a:cs typeface="Arial"/>
              </a:rPr>
              <a:t>to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5V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power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130" dirty="0">
                <a:latin typeface="Arial"/>
                <a:cs typeface="Arial"/>
              </a:rPr>
              <a:t>and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110" dirty="0">
                <a:latin typeface="Arial"/>
                <a:cs typeface="Arial"/>
              </a:rPr>
              <a:t>I/O</a:t>
            </a:r>
            <a:endParaRPr sz="1000">
              <a:latin typeface="Arial"/>
              <a:cs typeface="Arial"/>
            </a:endParaRPr>
          </a:p>
          <a:p>
            <a:pPr marL="4801870" marR="720725" lvl="1" indent="-305435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35" dirty="0">
                <a:latin typeface="Arial"/>
                <a:cs typeface="Arial"/>
              </a:rPr>
              <a:t>2.5mA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max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current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70" dirty="0">
                <a:latin typeface="Arial"/>
                <a:cs typeface="Arial"/>
              </a:rPr>
              <a:t>use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14" dirty="0">
                <a:latin typeface="Arial"/>
                <a:cs typeface="Arial"/>
              </a:rPr>
              <a:t>during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conversion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35" dirty="0">
                <a:latin typeface="Arial"/>
                <a:cs typeface="Arial"/>
              </a:rPr>
              <a:t>(while </a:t>
            </a:r>
            <a:r>
              <a:rPr sz="1000" spc="-26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requesting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data)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Good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for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0-100%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humidity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readings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with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2-5%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accuracy</a:t>
            </a:r>
            <a:endParaRPr sz="1000">
              <a:latin typeface="Arial"/>
              <a:cs typeface="Arial"/>
            </a:endParaRPr>
          </a:p>
          <a:p>
            <a:pPr marL="4801870" marR="601345" lvl="1" indent="-305435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Good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for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-40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120" dirty="0">
                <a:latin typeface="Arial"/>
                <a:cs typeface="Arial"/>
              </a:rPr>
              <a:t>to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40" dirty="0">
                <a:latin typeface="Arial"/>
                <a:cs typeface="Arial"/>
              </a:rPr>
              <a:t>80°C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temperature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readings</a:t>
            </a:r>
            <a:r>
              <a:rPr sz="1000" spc="15" dirty="0">
                <a:latin typeface="Arial"/>
                <a:cs typeface="Arial"/>
              </a:rPr>
              <a:t> ±0.5°C </a:t>
            </a:r>
            <a:r>
              <a:rPr sz="1000" spc="-260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accuracy</a:t>
            </a:r>
            <a:endParaRPr sz="1000">
              <a:latin typeface="Arial"/>
              <a:cs typeface="Arial"/>
            </a:endParaRPr>
          </a:p>
          <a:p>
            <a:pPr marL="4801870" marR="676275" lvl="1" indent="-305435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110" dirty="0">
                <a:latin typeface="Arial"/>
                <a:cs typeface="Arial"/>
              </a:rPr>
              <a:t>No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more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20" dirty="0">
                <a:latin typeface="Arial"/>
                <a:cs typeface="Arial"/>
              </a:rPr>
              <a:t>than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0.5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5" dirty="0">
                <a:latin typeface="Arial"/>
                <a:cs typeface="Arial"/>
              </a:rPr>
              <a:t>Hz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sampling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95" dirty="0">
                <a:latin typeface="Arial"/>
                <a:cs typeface="Arial"/>
              </a:rPr>
              <a:t>rate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(once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every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2 </a:t>
            </a:r>
            <a:r>
              <a:rPr sz="1000" spc="-265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seconds)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85" dirty="0">
                <a:latin typeface="Arial"/>
                <a:cs typeface="Arial"/>
              </a:rPr>
              <a:t>Body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size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15.1mm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x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25mm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x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7.7mm</a:t>
            </a:r>
            <a:endParaRPr sz="1000">
              <a:latin typeface="Arial"/>
              <a:cs typeface="Arial"/>
            </a:endParaRPr>
          </a:p>
          <a:p>
            <a:pPr marL="4801870" lvl="1" indent="-306070">
              <a:lnSpc>
                <a:spcPct val="100000"/>
              </a:lnSpc>
              <a:buChar char="●"/>
              <a:tabLst>
                <a:tab pos="4801870" algn="l"/>
                <a:tab pos="4802505" algn="l"/>
              </a:tabLst>
            </a:pPr>
            <a:r>
              <a:rPr sz="1000" spc="90" dirty="0">
                <a:latin typeface="Arial"/>
                <a:cs typeface="Arial"/>
              </a:rPr>
              <a:t>4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90" dirty="0">
                <a:latin typeface="Arial"/>
                <a:cs typeface="Arial"/>
              </a:rPr>
              <a:t>pins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80" dirty="0">
                <a:latin typeface="Arial"/>
                <a:cs typeface="Arial"/>
              </a:rPr>
              <a:t>with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0</a:t>
            </a:r>
            <a:r>
              <a:rPr sz="1000" spc="-110" dirty="0">
                <a:latin typeface="Arial"/>
                <a:cs typeface="Arial"/>
              </a:rPr>
              <a:t>.1"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100" dirty="0">
                <a:latin typeface="Arial"/>
                <a:cs typeface="Arial"/>
              </a:rPr>
              <a:t>spacing</a:t>
            </a:r>
            <a:endParaRPr sz="100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324" y="1216283"/>
            <a:ext cx="867346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210" dirty="0">
                <a:latin typeface="Arial"/>
                <a:cs typeface="Arial"/>
              </a:rPr>
              <a:t>Connect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DHT11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Raspberry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Pi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Pico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follows:</a:t>
            </a:r>
            <a:endParaRPr sz="2400">
              <a:latin typeface="Arial"/>
              <a:cs typeface="Arial"/>
            </a:endParaRPr>
          </a:p>
          <a:p>
            <a:pPr marL="882015" lvl="1" indent="-412750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170" dirty="0">
                <a:latin typeface="Arial"/>
                <a:cs typeface="Arial"/>
              </a:rPr>
              <a:t>DHT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430" dirty="0">
                <a:latin typeface="Arial"/>
                <a:cs typeface="Arial"/>
              </a:rPr>
              <a:t>1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0" dirty="0">
                <a:latin typeface="Arial"/>
                <a:cs typeface="Arial"/>
              </a:rPr>
              <a:t>3V3,</a:t>
            </a:r>
            <a:endParaRPr sz="2400">
              <a:latin typeface="Arial"/>
              <a:cs typeface="Arial"/>
            </a:endParaRPr>
          </a:p>
          <a:p>
            <a:pPr marL="882015" lvl="1" indent="-412750">
              <a:lnSpc>
                <a:spcPts val="2850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170" dirty="0">
                <a:latin typeface="Arial"/>
                <a:cs typeface="Arial"/>
              </a:rPr>
              <a:t>DHT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Pin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2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GP4,</a:t>
            </a:r>
            <a:endParaRPr sz="2400">
              <a:latin typeface="Arial"/>
              <a:cs typeface="Arial"/>
            </a:endParaRPr>
          </a:p>
          <a:p>
            <a:pPr marL="882015" lvl="1" indent="-412750">
              <a:lnSpc>
                <a:spcPts val="2865"/>
              </a:lnSpc>
              <a:buChar char="○"/>
              <a:tabLst>
                <a:tab pos="882015" algn="l"/>
                <a:tab pos="882650" algn="l"/>
              </a:tabLst>
            </a:pPr>
            <a:r>
              <a:rPr sz="2400" spc="170" dirty="0">
                <a:latin typeface="Arial"/>
                <a:cs typeface="Arial"/>
              </a:rPr>
              <a:t>DHT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105" dirty="0">
                <a:latin typeface="Arial"/>
                <a:cs typeface="Arial"/>
              </a:rPr>
              <a:t>Pin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4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GND.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483" y="281429"/>
            <a:ext cx="7929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Connect</a:t>
            </a:r>
            <a:r>
              <a:rPr spc="45" dirty="0"/>
              <a:t> </a:t>
            </a:r>
            <a:r>
              <a:rPr spc="-40" dirty="0"/>
              <a:t>Pi</a:t>
            </a:r>
            <a:r>
              <a:rPr spc="45" dirty="0"/>
              <a:t> </a:t>
            </a:r>
            <a:r>
              <a:rPr spc="80" dirty="0"/>
              <a:t>Pico</a:t>
            </a:r>
            <a:r>
              <a:rPr spc="45" dirty="0"/>
              <a:t> </a:t>
            </a:r>
            <a:r>
              <a:rPr spc="-25" dirty="0"/>
              <a:t>W</a:t>
            </a:r>
            <a:r>
              <a:rPr spc="45" dirty="0"/>
              <a:t> </a:t>
            </a:r>
            <a:r>
              <a:rPr spc="235" dirty="0"/>
              <a:t>to</a:t>
            </a:r>
            <a:r>
              <a:rPr spc="45" dirty="0"/>
              <a:t> </a:t>
            </a:r>
            <a:r>
              <a:rPr spc="310" dirty="0"/>
              <a:t>DHT</a:t>
            </a:r>
            <a:r>
              <a:rPr spc="45" dirty="0"/>
              <a:t> </a:t>
            </a:r>
            <a:r>
              <a:rPr spc="180" dirty="0"/>
              <a:t>Sensor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00" y="3697973"/>
            <a:ext cx="3465082" cy="19546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84322" y="2766121"/>
            <a:ext cx="5292090" cy="3851910"/>
            <a:chOff x="3784322" y="2766121"/>
            <a:chExt cx="5292090" cy="38519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322" y="2766121"/>
              <a:ext cx="5291469" cy="38517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6591" y="5260089"/>
              <a:ext cx="351618" cy="12288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6050" y="4099225"/>
              <a:ext cx="2852199" cy="11437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324" y="1216283"/>
            <a:ext cx="8138159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145" dirty="0">
                <a:latin typeface="Arial"/>
                <a:cs typeface="Arial"/>
              </a:rPr>
              <a:t>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Thonny,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click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‘</a:t>
            </a:r>
            <a:r>
              <a:rPr sz="2400" b="1" spc="-10" dirty="0">
                <a:latin typeface="Arial"/>
                <a:cs typeface="Arial"/>
              </a:rPr>
              <a:t>Tools</a:t>
            </a:r>
            <a:r>
              <a:rPr sz="2400" spc="-10" dirty="0">
                <a:latin typeface="Arial"/>
                <a:cs typeface="Arial"/>
              </a:rPr>
              <a:t>’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-&gt;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‘</a:t>
            </a:r>
            <a:r>
              <a:rPr sz="2400" b="1" spc="195" dirty="0">
                <a:latin typeface="Arial"/>
                <a:cs typeface="Arial"/>
              </a:rPr>
              <a:t>Manage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20" dirty="0">
                <a:latin typeface="Arial"/>
                <a:cs typeface="Arial"/>
              </a:rPr>
              <a:t>packages…</a:t>
            </a:r>
            <a:r>
              <a:rPr sz="2400" spc="20" dirty="0">
                <a:latin typeface="Arial"/>
                <a:cs typeface="Arial"/>
              </a:rPr>
              <a:t>’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type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‘</a:t>
            </a:r>
            <a:r>
              <a:rPr sz="2400" b="1" spc="-70" dirty="0">
                <a:latin typeface="Arial"/>
                <a:cs typeface="Arial"/>
              </a:rPr>
              <a:t>dht11</a:t>
            </a:r>
            <a:r>
              <a:rPr sz="2400" spc="-70" dirty="0">
                <a:latin typeface="Arial"/>
                <a:cs typeface="Arial"/>
              </a:rPr>
              <a:t>’.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76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135" dirty="0">
                <a:latin typeface="Arial"/>
                <a:cs typeface="Arial"/>
              </a:rPr>
              <a:t>Select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5" dirty="0">
                <a:latin typeface="Arial"/>
                <a:cs typeface="Arial"/>
              </a:rPr>
              <a:t>micropython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version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install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it.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902" y="281429"/>
            <a:ext cx="806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Install</a:t>
            </a:r>
            <a:r>
              <a:rPr spc="30" dirty="0"/>
              <a:t> </a:t>
            </a:r>
            <a:r>
              <a:rPr spc="-50" dirty="0"/>
              <a:t>DHT11</a:t>
            </a:r>
            <a:r>
              <a:rPr spc="35" dirty="0"/>
              <a:t> </a:t>
            </a:r>
            <a:r>
              <a:rPr spc="180" dirty="0"/>
              <a:t>MicroPython</a:t>
            </a:r>
            <a:r>
              <a:rPr spc="35" dirty="0"/>
              <a:t> </a:t>
            </a:r>
            <a:r>
              <a:rPr spc="204" dirty="0"/>
              <a:t>Library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19338" y="2587849"/>
            <a:ext cx="5305425" cy="3813175"/>
            <a:chOff x="1919338" y="2587849"/>
            <a:chExt cx="5305425" cy="3813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9338" y="2587849"/>
              <a:ext cx="5305325" cy="38129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16949" y="3916599"/>
              <a:ext cx="3230245" cy="457200"/>
            </a:xfrm>
            <a:custGeom>
              <a:avLst/>
              <a:gdLst/>
              <a:ahLst/>
              <a:cxnLst/>
              <a:rect l="l" t="t" r="r" b="b"/>
              <a:pathLst>
                <a:path w="3230245" h="457200">
                  <a:moveTo>
                    <a:pt x="0" y="76201"/>
                  </a:moveTo>
                  <a:lnTo>
                    <a:pt x="5988" y="46540"/>
                  </a:lnTo>
                  <a:lnTo>
                    <a:pt x="22318" y="22318"/>
                  </a:lnTo>
                  <a:lnTo>
                    <a:pt x="46540" y="5988"/>
                  </a:lnTo>
                  <a:lnTo>
                    <a:pt x="76201" y="0"/>
                  </a:lnTo>
                  <a:lnTo>
                    <a:pt x="3153898" y="0"/>
                  </a:lnTo>
                  <a:lnTo>
                    <a:pt x="3196175" y="12802"/>
                  </a:lnTo>
                  <a:lnTo>
                    <a:pt x="3224299" y="47040"/>
                  </a:lnTo>
                  <a:lnTo>
                    <a:pt x="3230099" y="76201"/>
                  </a:lnTo>
                  <a:lnTo>
                    <a:pt x="3230099" y="380998"/>
                  </a:lnTo>
                  <a:lnTo>
                    <a:pt x="3224111" y="410659"/>
                  </a:lnTo>
                  <a:lnTo>
                    <a:pt x="3207781" y="434881"/>
                  </a:lnTo>
                  <a:lnTo>
                    <a:pt x="3183559" y="451211"/>
                  </a:lnTo>
                  <a:lnTo>
                    <a:pt x="3153898" y="457199"/>
                  </a:lnTo>
                  <a:lnTo>
                    <a:pt x="76201" y="457199"/>
                  </a:lnTo>
                  <a:lnTo>
                    <a:pt x="46540" y="451211"/>
                  </a:lnTo>
                  <a:lnTo>
                    <a:pt x="22318" y="434881"/>
                  </a:lnTo>
                  <a:lnTo>
                    <a:pt x="5988" y="410659"/>
                  </a:lnTo>
                  <a:lnTo>
                    <a:pt x="0" y="380998"/>
                  </a:lnTo>
                  <a:lnTo>
                    <a:pt x="0" y="76201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7240" y="72179"/>
            <a:ext cx="2769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Thonny</a:t>
            </a:r>
            <a:r>
              <a:rPr spc="-20" dirty="0"/>
              <a:t> </a:t>
            </a:r>
            <a:r>
              <a:rPr spc="140" dirty="0"/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397" y="966508"/>
            <a:ext cx="8242934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ts val="2865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165" dirty="0">
                <a:latin typeface="Arial"/>
                <a:cs typeface="Arial"/>
              </a:rPr>
              <a:t>Before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00" dirty="0">
                <a:latin typeface="Arial"/>
                <a:cs typeface="Arial"/>
              </a:rPr>
              <a:t>proceeding,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there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few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95" dirty="0">
                <a:latin typeface="Arial"/>
                <a:cs typeface="Arial"/>
              </a:rPr>
              <a:t>steps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required.</a:t>
            </a:r>
            <a:endParaRPr sz="2400">
              <a:latin typeface="Arial"/>
              <a:cs typeface="Arial"/>
            </a:endParaRPr>
          </a:p>
          <a:p>
            <a:pPr marL="360045" marR="426720" indent="-347980">
              <a:lnSpc>
                <a:spcPts val="2850"/>
              </a:lnSpc>
              <a:spcBef>
                <a:spcPts val="105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280" dirty="0">
                <a:latin typeface="Arial"/>
                <a:cs typeface="Arial"/>
              </a:rPr>
              <a:t>Open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Thonny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310" dirty="0">
                <a:latin typeface="Arial"/>
                <a:cs typeface="Arial"/>
              </a:rPr>
              <a:t>and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in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90" dirty="0">
                <a:latin typeface="Arial"/>
                <a:cs typeface="Arial"/>
              </a:rPr>
              <a:t>Python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10" dirty="0">
                <a:latin typeface="Arial"/>
                <a:cs typeface="Arial"/>
              </a:rPr>
              <a:t>shell,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write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80" dirty="0">
                <a:latin typeface="Arial"/>
                <a:cs typeface="Arial"/>
              </a:rPr>
              <a:t>following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65" dirty="0">
                <a:latin typeface="Arial"/>
                <a:cs typeface="Arial"/>
              </a:rPr>
              <a:t>lines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connect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Pi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Pico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Wi-Fi: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397" y="4947958"/>
            <a:ext cx="8093709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0045" marR="418465" indent="-347980">
              <a:lnSpc>
                <a:spcPts val="2850"/>
              </a:lnSpc>
              <a:spcBef>
                <a:spcPts val="220"/>
              </a:spcBef>
              <a:buChar char="•"/>
              <a:tabLst>
                <a:tab pos="360045" algn="l"/>
                <a:tab pos="360680" algn="l"/>
              </a:tabLst>
            </a:pPr>
            <a:r>
              <a:rPr sz="2400" spc="245" dirty="0">
                <a:latin typeface="Arial"/>
                <a:cs typeface="Arial"/>
              </a:rPr>
              <a:t>[Important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!!!]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9" dirty="0">
                <a:latin typeface="Arial"/>
                <a:cs typeface="Arial"/>
              </a:rPr>
              <a:t>Change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“</a:t>
            </a:r>
            <a:r>
              <a:rPr sz="2400" b="1" spc="55" dirty="0">
                <a:latin typeface="Arial"/>
                <a:cs typeface="Arial"/>
              </a:rPr>
              <a:t>Wi-Fi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spc="-225" dirty="0">
                <a:latin typeface="Arial"/>
                <a:cs typeface="Arial"/>
              </a:rPr>
              <a:t>AP”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and  </a:t>
            </a:r>
            <a:r>
              <a:rPr sz="2400" spc="-75" dirty="0">
                <a:latin typeface="Arial"/>
                <a:cs typeface="Arial"/>
              </a:rPr>
              <a:t>“</a:t>
            </a:r>
            <a:r>
              <a:rPr sz="2400" b="1" spc="-75" dirty="0">
                <a:latin typeface="Arial"/>
                <a:cs typeface="Arial"/>
              </a:rPr>
              <a:t>PASSWORD”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75" dirty="0">
                <a:latin typeface="Arial"/>
                <a:cs typeface="Arial"/>
              </a:rPr>
              <a:t>match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0" dirty="0">
                <a:latin typeface="Arial"/>
                <a:cs typeface="Arial"/>
              </a:rPr>
              <a:t>details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35" dirty="0">
                <a:latin typeface="Arial"/>
                <a:cs typeface="Arial"/>
              </a:rPr>
              <a:t>your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95" dirty="0">
                <a:latin typeface="Arial"/>
                <a:cs typeface="Arial"/>
              </a:rPr>
              <a:t>Wi-Fi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spc="135" dirty="0">
                <a:latin typeface="Arial"/>
                <a:cs typeface="Arial"/>
              </a:rPr>
              <a:t>Access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Point.</a:t>
            </a:r>
            <a:endParaRPr sz="2400">
              <a:latin typeface="Arial"/>
              <a:cs typeface="Arial"/>
            </a:endParaRPr>
          </a:p>
          <a:p>
            <a:pPr marL="360045" indent="-347980">
              <a:lnSpc>
                <a:spcPts val="2760"/>
              </a:lnSpc>
              <a:buChar char="•"/>
              <a:tabLst>
                <a:tab pos="360045" algn="l"/>
                <a:tab pos="360680" algn="l"/>
              </a:tabLst>
            </a:pPr>
            <a:r>
              <a:rPr sz="2400" spc="170" dirty="0">
                <a:latin typeface="Arial"/>
                <a:cs typeface="Arial"/>
              </a:rPr>
              <a:t>Remember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to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75" dirty="0">
                <a:latin typeface="Arial"/>
                <a:cs typeface="Arial"/>
              </a:rPr>
              <a:t>press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15" dirty="0">
                <a:latin typeface="Arial"/>
                <a:cs typeface="Arial"/>
              </a:rPr>
              <a:t>Enter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90" dirty="0">
                <a:latin typeface="Arial"/>
                <a:cs typeface="Arial"/>
              </a:rPr>
              <a:t>at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40" dirty="0">
                <a:latin typeface="Arial"/>
                <a:cs typeface="Arial"/>
              </a:rPr>
              <a:t>the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60" dirty="0">
                <a:latin typeface="Arial"/>
                <a:cs typeface="Arial"/>
              </a:rPr>
              <a:t>end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50" dirty="0">
                <a:latin typeface="Arial"/>
                <a:cs typeface="Arial"/>
              </a:rPr>
              <a:t>of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220" dirty="0">
                <a:latin typeface="Arial"/>
                <a:cs typeface="Arial"/>
              </a:rPr>
              <a:t>each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line.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25" y="2376100"/>
            <a:ext cx="8335750" cy="1705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647817" y="6433150"/>
            <a:ext cx="167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"/>
                <a:cs typeface="Arial"/>
              </a:rPr>
              <a:t>84</a:t>
            </a:r>
            <a:endParaRPr sz="100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1479</Words>
  <Application>Microsoft Office PowerPoint</Application>
  <PresentationFormat>On-screen Show (4:3)</PresentationFormat>
  <Paragraphs>153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Overview of Raspberry Pi Pico W</vt:lpstr>
      <vt:lpstr>Download Thonny IDE</vt:lpstr>
      <vt:lpstr>Conﬁgure Thonny IDE</vt:lpstr>
      <vt:lpstr>Download MicroPython UF2 ﬁle</vt:lpstr>
      <vt:lpstr>Boot and Install MicroPython</vt:lpstr>
      <vt:lpstr>DHT Sensors</vt:lpstr>
      <vt:lpstr>Connect Pi Pico W to DHT Sensor</vt:lpstr>
      <vt:lpstr>Install DHT11 MicroPython Library</vt:lpstr>
      <vt:lpstr>Thonny IDE</vt:lpstr>
      <vt:lpstr>Install upip MicroPython Library</vt:lpstr>
      <vt:lpstr>Thonny IDE</vt:lpstr>
      <vt:lpstr>Activity: Setup Raspberry Pi Pico W To  Sense Environmental Data</vt:lpstr>
      <vt:lpstr>Sensing Environmental Data</vt:lpstr>
      <vt:lpstr>MicroPython DHT11 Pico W Code</vt:lpstr>
      <vt:lpstr>Installing a Python Package</vt:lpstr>
      <vt:lpstr>Sending Data To The Cloud</vt:lpstr>
      <vt:lpstr>Sending Data To The Cloud</vt:lpstr>
      <vt:lpstr>Adafruit.io DHT11 Pico W Code</vt:lpstr>
      <vt:lpstr>Topic 2 IoT Data Analytics and  Visualization</vt:lpstr>
      <vt:lpstr>Sign up an Account on Adafruit .io</vt:lpstr>
      <vt:lpstr>PowerPoint Presentation</vt:lpstr>
      <vt:lpstr>Sending Data To The Cloud</vt:lpstr>
      <vt:lpstr>Create Adafruit.io Dashboard</vt:lpstr>
      <vt:lpstr>IoT Data Analytics</vt:lpstr>
      <vt:lpstr>Create Adafruit.io Dashboard</vt:lpstr>
      <vt:lpstr>Completed Adafruit.io Dashboard</vt:lpstr>
      <vt:lpstr>Setup Dashboard Blocks</vt:lpstr>
      <vt:lpstr>Setup Dashboard Blocks</vt:lpstr>
      <vt:lpstr>Setup Temperature Block</vt:lpstr>
      <vt:lpstr>Setup Humidity Block</vt:lpstr>
      <vt:lpstr>Completed Adafruit.io Blocks</vt:lpstr>
      <vt:lpstr>Analysing The Dashboard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WSQ  - Dr. Alfred Ang   - Internet of Things (IoT) Management with Raspberry Pi (Raspberry Pico W) - v6</dc:title>
  <cp:lastModifiedBy>Edwin FOO (NYP)</cp:lastModifiedBy>
  <cp:revision>8</cp:revision>
  <dcterms:created xsi:type="dcterms:W3CDTF">2023-04-17T07:42:41Z</dcterms:created>
  <dcterms:modified xsi:type="dcterms:W3CDTF">2023-05-18T02:28:12Z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2023-04-10T00:00:00Z</vt:filetime>
  </property>
  <property fmtid="{D5CDD505-2E9C-101B-9397-08002B2CF9AE}" pid="3" name="Creator">
    <vt:lpwstr>Google</vt:lpwstr>
  </property>
  <property fmtid="{D5CDD505-2E9C-101B-9397-08002B2CF9AE}" pid="4" name="LastSaved">
    <vt:filetime>2023-04-17T00:00:00Z</vt:filetime>
  </property>
  <property fmtid="{D5CDD505-2E9C-101B-9397-08002B2CF9AE}" pid="5" name="ArticulateGUID">
    <vt:lpwstr>7F096F67-6A5F-4349-9768-A26EA1078A94</vt:lpwstr>
  </property>
  <property fmtid="{D5CDD505-2E9C-101B-9397-08002B2CF9AE}" pid="6" name="ArticulatePath">
    <vt:lpwstr>Internet of Things(IIOT)</vt:lpwstr>
  </property>
  <property fmtid="{D5CDD505-2E9C-101B-9397-08002B2CF9AE}" pid="7" name="MSIP_Label_babe128f-e2ab-4b18-9c62-301caee5e80a_Enabled">
    <vt:lpwstr>true</vt:lpwstr>
  </property>
  <property fmtid="{D5CDD505-2E9C-101B-9397-08002B2CF9AE}" pid="8" name="MSIP_Label_babe128f-e2ab-4b18-9c62-301caee5e80a_SetDate">
    <vt:lpwstr>2023-05-18T02:28:12Z</vt:lpwstr>
  </property>
  <property fmtid="{D5CDD505-2E9C-101B-9397-08002B2CF9AE}" pid="9" name="MSIP_Label_babe128f-e2ab-4b18-9c62-301caee5e80a_Method">
    <vt:lpwstr>Privileged</vt:lpwstr>
  </property>
  <property fmtid="{D5CDD505-2E9C-101B-9397-08002B2CF9AE}" pid="10" name="MSIP_Label_babe128f-e2ab-4b18-9c62-301caee5e80a_Name">
    <vt:lpwstr>OFFICIAL [OPEN]</vt:lpwstr>
  </property>
  <property fmtid="{D5CDD505-2E9C-101B-9397-08002B2CF9AE}" pid="11" name="MSIP_Label_babe128f-e2ab-4b18-9c62-301caee5e80a_SiteId">
    <vt:lpwstr>243ebaed-00d0-4690-a7dc-75893b0d9f98</vt:lpwstr>
  </property>
  <property fmtid="{D5CDD505-2E9C-101B-9397-08002B2CF9AE}" pid="12" name="MSIP_Label_babe128f-e2ab-4b18-9c62-301caee5e80a_ActionId">
    <vt:lpwstr>41089f76-b649-4645-8ecb-7e3a44d360ae</vt:lpwstr>
  </property>
  <property fmtid="{D5CDD505-2E9C-101B-9397-08002B2CF9AE}" pid="13" name="MSIP_Label_babe128f-e2ab-4b18-9c62-301caee5e80a_ContentBits">
    <vt:lpwstr>1</vt:lpwstr>
  </property>
</Properties>
</file>